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36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Sayles" userId="5626751a-1200-4b76-93d8-8a12e74608f2" providerId="ADAL" clId="{6716EFD9-D405-458F-8CD5-795E4710016F}"/>
    <pc:docChg chg="modSld">
      <pc:chgData name="Michelle Sayles" userId="5626751a-1200-4b76-93d8-8a12e74608f2" providerId="ADAL" clId="{6716EFD9-D405-458F-8CD5-795E4710016F}" dt="2024-10-29T16:38:34.047" v="742" actId="14100"/>
      <pc:docMkLst>
        <pc:docMk/>
      </pc:docMkLst>
      <pc:sldChg chg="modSp mod">
        <pc:chgData name="Michelle Sayles" userId="5626751a-1200-4b76-93d8-8a12e74608f2" providerId="ADAL" clId="{6716EFD9-D405-458F-8CD5-795E4710016F}" dt="2024-10-29T16:27:35.554" v="644"/>
        <pc:sldMkLst>
          <pc:docMk/>
          <pc:sldMk cId="0" sldId="257"/>
        </pc:sldMkLst>
        <pc:grpChg chg="mod ord">
          <ac:chgData name="Michelle Sayles" userId="5626751a-1200-4b76-93d8-8a12e74608f2" providerId="ADAL" clId="{6716EFD9-D405-458F-8CD5-795E4710016F}" dt="2024-10-29T16:27:35.554" v="644"/>
          <ac:grpSpMkLst>
            <pc:docMk/>
            <pc:sldMk cId="0" sldId="257"/>
            <ac:grpSpMk id="2" creationId="{00000000-0000-0000-0000-000000000000}"/>
          </ac:grpSpMkLst>
        </pc:grpChg>
      </pc:sldChg>
      <pc:sldChg chg="modSp mod">
        <pc:chgData name="Michelle Sayles" userId="5626751a-1200-4b76-93d8-8a12e74608f2" providerId="ADAL" clId="{6716EFD9-D405-458F-8CD5-795E4710016F}" dt="2024-10-29T16:27:43.453" v="648"/>
        <pc:sldMkLst>
          <pc:docMk/>
          <pc:sldMk cId="0" sldId="258"/>
        </pc:sldMkLst>
        <pc:spChg chg="mod">
          <ac:chgData name="Michelle Sayles" userId="5626751a-1200-4b76-93d8-8a12e74608f2" providerId="ADAL" clId="{6716EFD9-D405-458F-8CD5-795E4710016F}" dt="2024-10-29T16:17:47.730" v="380" actId="962"/>
          <ac:spMkLst>
            <pc:docMk/>
            <pc:sldMk cId="0" sldId="258"/>
            <ac:spMk id="6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7:50.281" v="381" actId="962"/>
          <ac:spMkLst>
            <pc:docMk/>
            <pc:sldMk cId="0" sldId="258"/>
            <ac:spMk id="8" creationId="{00000000-0000-0000-0000-000000000000}"/>
          </ac:spMkLst>
        </pc:spChg>
        <pc:grpChg chg="mod ord">
          <ac:chgData name="Michelle Sayles" userId="5626751a-1200-4b76-93d8-8a12e74608f2" providerId="ADAL" clId="{6716EFD9-D405-458F-8CD5-795E4710016F}" dt="2024-10-29T16:27:43.453" v="648"/>
          <ac:grpSpMkLst>
            <pc:docMk/>
            <pc:sldMk cId="0" sldId="258"/>
            <ac:grpSpMk id="2" creationId="{00000000-0000-0000-0000-000000000000}"/>
          </ac:grpSpMkLst>
        </pc:grpChg>
      </pc:sldChg>
      <pc:sldChg chg="modSp mod">
        <pc:chgData name="Michelle Sayles" userId="5626751a-1200-4b76-93d8-8a12e74608f2" providerId="ADAL" clId="{6716EFD9-D405-458F-8CD5-795E4710016F}" dt="2024-10-29T16:28:14.613" v="664"/>
        <pc:sldMkLst>
          <pc:docMk/>
          <pc:sldMk cId="0" sldId="259"/>
        </pc:sldMkLst>
        <pc:spChg chg="mod">
          <ac:chgData name="Michelle Sayles" userId="5626751a-1200-4b76-93d8-8a12e74608f2" providerId="ADAL" clId="{6716EFD9-D405-458F-8CD5-795E4710016F}" dt="2024-10-29T16:17:59.153" v="383" actId="962"/>
          <ac:spMkLst>
            <pc:docMk/>
            <pc:sldMk cId="0" sldId="259"/>
            <ac:spMk id="6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8:01.744" v="384" actId="962"/>
          <ac:spMkLst>
            <pc:docMk/>
            <pc:sldMk cId="0" sldId="259"/>
            <ac:spMk id="7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28:04.342" v="657"/>
          <ac:spMkLst>
            <pc:docMk/>
            <pc:sldMk cId="0" sldId="259"/>
            <ac:spMk id="8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27:59.222" v="653"/>
          <ac:spMkLst>
            <pc:docMk/>
            <pc:sldMk cId="0" sldId="259"/>
            <ac:spMk id="9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28:14.613" v="664"/>
          <ac:spMkLst>
            <pc:docMk/>
            <pc:sldMk cId="0" sldId="259"/>
            <ac:spMk id="15" creationId="{00000000-0000-0000-0000-000000000000}"/>
          </ac:spMkLst>
        </pc:spChg>
        <pc:grpChg chg="mod">
          <ac:chgData name="Michelle Sayles" userId="5626751a-1200-4b76-93d8-8a12e74608f2" providerId="ADAL" clId="{6716EFD9-D405-458F-8CD5-795E4710016F}" dt="2024-10-29T16:17:55.683" v="382" actId="962"/>
          <ac:grpSpMkLst>
            <pc:docMk/>
            <pc:sldMk cId="0" sldId="259"/>
            <ac:grpSpMk id="3" creationId="{00000000-0000-0000-0000-000000000000}"/>
          </ac:grpSpMkLst>
        </pc:grpChg>
        <pc:grpChg chg="mod">
          <ac:chgData name="Michelle Sayles" userId="5626751a-1200-4b76-93d8-8a12e74608f2" providerId="ADAL" clId="{6716EFD9-D405-458F-8CD5-795E4710016F}" dt="2024-10-29T16:18:04.692" v="385" actId="962"/>
          <ac:grpSpMkLst>
            <pc:docMk/>
            <pc:sldMk cId="0" sldId="259"/>
            <ac:grpSpMk id="10" creationId="{00000000-0000-0000-0000-000000000000}"/>
          </ac:grpSpMkLst>
        </pc:grpChg>
      </pc:sldChg>
      <pc:sldChg chg="modSp mod">
        <pc:chgData name="Michelle Sayles" userId="5626751a-1200-4b76-93d8-8a12e74608f2" providerId="ADAL" clId="{6716EFD9-D405-458F-8CD5-795E4710016F}" dt="2024-10-29T16:18:18.987" v="390" actId="962"/>
        <pc:sldMkLst>
          <pc:docMk/>
          <pc:sldMk cId="0" sldId="260"/>
        </pc:sldMkLst>
        <pc:spChg chg="mod">
          <ac:chgData name="Michelle Sayles" userId="5626751a-1200-4b76-93d8-8a12e74608f2" providerId="ADAL" clId="{6716EFD9-D405-458F-8CD5-795E4710016F}" dt="2024-10-29T16:18:18.987" v="390" actId="962"/>
          <ac:spMkLst>
            <pc:docMk/>
            <pc:sldMk cId="0" sldId="260"/>
            <ac:spMk id="7" creationId="{00000000-0000-0000-0000-000000000000}"/>
          </ac:spMkLst>
        </pc:spChg>
        <pc:picChg chg="mod">
          <ac:chgData name="Michelle Sayles" userId="5626751a-1200-4b76-93d8-8a12e74608f2" providerId="ADAL" clId="{6716EFD9-D405-458F-8CD5-795E4710016F}" dt="2024-10-29T16:18:07.595" v="386" actId="962"/>
          <ac:picMkLst>
            <pc:docMk/>
            <pc:sldMk cId="0" sldId="260"/>
            <ac:picMk id="3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18:10.603" v="387" actId="962"/>
          <ac:picMkLst>
            <pc:docMk/>
            <pc:sldMk cId="0" sldId="260"/>
            <ac:picMk id="4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18:13.067" v="388" actId="962"/>
          <ac:picMkLst>
            <pc:docMk/>
            <pc:sldMk cId="0" sldId="260"/>
            <ac:picMk id="5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18:15.362" v="389" actId="962"/>
          <ac:picMkLst>
            <pc:docMk/>
            <pc:sldMk cId="0" sldId="260"/>
            <ac:picMk id="6" creationId="{00000000-0000-0000-0000-000000000000}"/>
          </ac:picMkLst>
        </pc:picChg>
      </pc:sldChg>
      <pc:sldChg chg="modSp mod">
        <pc:chgData name="Michelle Sayles" userId="5626751a-1200-4b76-93d8-8a12e74608f2" providerId="ADAL" clId="{6716EFD9-D405-458F-8CD5-795E4710016F}" dt="2024-10-29T16:37:31.459" v="719"/>
        <pc:sldMkLst>
          <pc:docMk/>
          <pc:sldMk cId="0" sldId="261"/>
        </pc:sldMkLst>
        <pc:spChg chg="mod">
          <ac:chgData name="Michelle Sayles" userId="5626751a-1200-4b76-93d8-8a12e74608f2" providerId="ADAL" clId="{6716EFD9-D405-458F-8CD5-795E4710016F}" dt="2024-10-29T16:18:22.798" v="391" actId="962"/>
          <ac:spMkLst>
            <pc:docMk/>
            <pc:sldMk cId="0" sldId="261"/>
            <ac:spMk id="2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6:47.434" v="706"/>
          <ac:spMkLst>
            <pc:docMk/>
            <pc:sldMk cId="0" sldId="261"/>
            <ac:spMk id="4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8:25.209" v="392" actId="962"/>
          <ac:spMkLst>
            <pc:docMk/>
            <pc:sldMk cId="0" sldId="261"/>
            <ac:spMk id="5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8:27.333" v="393" actId="962"/>
          <ac:spMkLst>
            <pc:docMk/>
            <pc:sldMk cId="0" sldId="261"/>
            <ac:spMk id="6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6:50.335" v="711"/>
          <ac:spMkLst>
            <pc:docMk/>
            <pc:sldMk cId="0" sldId="261"/>
            <ac:spMk id="7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8:31.407" v="394" actId="962"/>
          <ac:spMkLst>
            <pc:docMk/>
            <pc:sldMk cId="0" sldId="261"/>
            <ac:spMk id="8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8:34.779" v="395" actId="962"/>
          <ac:spMkLst>
            <pc:docMk/>
            <pc:sldMk cId="0" sldId="261"/>
            <ac:spMk id="9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8:38.462" v="396" actId="962"/>
          <ac:spMkLst>
            <pc:docMk/>
            <pc:sldMk cId="0" sldId="261"/>
            <ac:spMk id="10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18:41.333" v="397" actId="962"/>
          <ac:spMkLst>
            <pc:docMk/>
            <pc:sldMk cId="0" sldId="261"/>
            <ac:spMk id="11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6:17.613" v="680"/>
          <ac:spMkLst>
            <pc:docMk/>
            <pc:sldMk cId="0" sldId="261"/>
            <ac:spMk id="17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7:31.459" v="719"/>
          <ac:spMkLst>
            <pc:docMk/>
            <pc:sldMk cId="0" sldId="261"/>
            <ac:spMk id="18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6:30.294" v="692"/>
          <ac:spMkLst>
            <pc:docMk/>
            <pc:sldMk cId="0" sldId="261"/>
            <ac:spMk id="19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6:37.019" v="701"/>
          <ac:spMkLst>
            <pc:docMk/>
            <pc:sldMk cId="0" sldId="261"/>
            <ac:spMk id="20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26:00.511" v="510" actId="962"/>
          <ac:spMkLst>
            <pc:docMk/>
            <pc:sldMk cId="0" sldId="261"/>
            <ac:spMk id="21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6:53.900" v="718"/>
          <ac:spMkLst>
            <pc:docMk/>
            <pc:sldMk cId="0" sldId="261"/>
            <ac:spMk id="22" creationId="{00000000-0000-0000-0000-000000000000}"/>
          </ac:spMkLst>
        </pc:spChg>
        <pc:grpChg chg="mod ord">
          <ac:chgData name="Michelle Sayles" userId="5626751a-1200-4b76-93d8-8a12e74608f2" providerId="ADAL" clId="{6716EFD9-D405-458F-8CD5-795E4710016F}" dt="2024-10-29T16:28:32.717" v="674"/>
          <ac:grpSpMkLst>
            <pc:docMk/>
            <pc:sldMk cId="0" sldId="261"/>
            <ac:grpSpMk id="12" creationId="{00000000-0000-0000-0000-000000000000}"/>
          </ac:grpSpMkLst>
        </pc:grpChg>
      </pc:sldChg>
      <pc:sldChg chg="modSp mod">
        <pc:chgData name="Michelle Sayles" userId="5626751a-1200-4b76-93d8-8a12e74608f2" providerId="ADAL" clId="{6716EFD9-D405-458F-8CD5-795E4710016F}" dt="2024-10-29T16:38:34.047" v="742" actId="14100"/>
        <pc:sldMkLst>
          <pc:docMk/>
          <pc:sldMk cId="0" sldId="263"/>
        </pc:sldMkLst>
        <pc:spChg chg="mod ord">
          <ac:chgData name="Michelle Sayles" userId="5626751a-1200-4b76-93d8-8a12e74608f2" providerId="ADAL" clId="{6716EFD9-D405-458F-8CD5-795E4710016F}" dt="2024-10-29T16:38:34.047" v="742" actId="14100"/>
          <ac:spMkLst>
            <pc:docMk/>
            <pc:sldMk cId="0" sldId="263"/>
            <ac:spMk id="5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26:34.737" v="542" actId="962"/>
          <ac:spMkLst>
            <pc:docMk/>
            <pc:sldMk cId="0" sldId="263"/>
            <ac:spMk id="9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7:45.117" v="725"/>
          <ac:spMkLst>
            <pc:docMk/>
            <pc:sldMk cId="0" sldId="263"/>
            <ac:spMk id="10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7:48.162" v="729"/>
          <ac:spMkLst>
            <pc:docMk/>
            <pc:sldMk cId="0" sldId="263"/>
            <ac:spMk id="11" creationId="{00000000-0000-0000-0000-000000000000}"/>
          </ac:spMkLst>
        </pc:spChg>
        <pc:grpChg chg="mod">
          <ac:chgData name="Michelle Sayles" userId="5626751a-1200-4b76-93d8-8a12e74608f2" providerId="ADAL" clId="{6716EFD9-D405-458F-8CD5-795E4710016F}" dt="2024-10-29T16:26:21.550" v="538" actId="962"/>
          <ac:grpSpMkLst>
            <pc:docMk/>
            <pc:sldMk cId="0" sldId="263"/>
            <ac:grpSpMk id="2" creationId="{00000000-0000-0000-0000-000000000000}"/>
          </ac:grpSpMkLst>
        </pc:grpChg>
        <pc:picChg chg="mod">
          <ac:chgData name="Michelle Sayles" userId="5626751a-1200-4b76-93d8-8a12e74608f2" providerId="ADAL" clId="{6716EFD9-D405-458F-8CD5-795E4710016F}" dt="2024-10-29T16:26:26.795" v="539" actId="962"/>
          <ac:picMkLst>
            <pc:docMk/>
            <pc:sldMk cId="0" sldId="263"/>
            <ac:picMk id="6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6:28.849" v="540" actId="962"/>
          <ac:picMkLst>
            <pc:docMk/>
            <pc:sldMk cId="0" sldId="263"/>
            <ac:picMk id="7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6:32.361" v="541" actId="962"/>
          <ac:picMkLst>
            <pc:docMk/>
            <pc:sldMk cId="0" sldId="263"/>
            <ac:picMk id="8" creationId="{00000000-0000-0000-0000-000000000000}"/>
          </ac:picMkLst>
        </pc:picChg>
      </pc:sldChg>
      <pc:sldChg chg="modSp mod">
        <pc:chgData name="Michelle Sayles" userId="5626751a-1200-4b76-93d8-8a12e74608f2" providerId="ADAL" clId="{6716EFD9-D405-458F-8CD5-795E4710016F}" dt="2024-10-29T16:38:24.998" v="740" actId="14100"/>
        <pc:sldMkLst>
          <pc:docMk/>
          <pc:sldMk cId="0" sldId="264"/>
        </pc:sldMkLst>
        <pc:spChg chg="mod ord">
          <ac:chgData name="Michelle Sayles" userId="5626751a-1200-4b76-93d8-8a12e74608f2" providerId="ADAL" clId="{6716EFD9-D405-458F-8CD5-795E4710016F}" dt="2024-10-29T16:38:24.998" v="740" actId="14100"/>
          <ac:spMkLst>
            <pc:docMk/>
            <pc:sldMk cId="0" sldId="264"/>
            <ac:spMk id="5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7:58.134" v="731"/>
          <ac:spMkLst>
            <pc:docMk/>
            <pc:sldMk cId="0" sldId="264"/>
            <ac:spMk id="6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8:01.399" v="735"/>
          <ac:spMkLst>
            <pc:docMk/>
            <pc:sldMk cId="0" sldId="264"/>
            <ac:spMk id="10" creationId="{00000000-0000-0000-0000-000000000000}"/>
          </ac:spMkLst>
        </pc:spChg>
        <pc:spChg chg="ord">
          <ac:chgData name="Michelle Sayles" userId="5626751a-1200-4b76-93d8-8a12e74608f2" providerId="ADAL" clId="{6716EFD9-D405-458F-8CD5-795E4710016F}" dt="2024-10-29T16:38:03.398" v="738"/>
          <ac:spMkLst>
            <pc:docMk/>
            <pc:sldMk cId="0" sldId="264"/>
            <ac:spMk id="11" creationId="{00000000-0000-0000-0000-000000000000}"/>
          </ac:spMkLst>
        </pc:spChg>
        <pc:grpChg chg="mod">
          <ac:chgData name="Michelle Sayles" userId="5626751a-1200-4b76-93d8-8a12e74608f2" providerId="ADAL" clId="{6716EFD9-D405-458F-8CD5-795E4710016F}" dt="2024-10-29T16:26:47.238" v="630" actId="962"/>
          <ac:grpSpMkLst>
            <pc:docMk/>
            <pc:sldMk cId="0" sldId="264"/>
            <ac:grpSpMk id="2" creationId="{00000000-0000-0000-0000-000000000000}"/>
          </ac:grpSpMkLst>
        </pc:grpChg>
        <pc:picChg chg="mod">
          <ac:chgData name="Michelle Sayles" userId="5626751a-1200-4b76-93d8-8a12e74608f2" providerId="ADAL" clId="{6716EFD9-D405-458F-8CD5-795E4710016F}" dt="2024-10-29T16:26:51.467" v="631" actId="962"/>
          <ac:picMkLst>
            <pc:docMk/>
            <pc:sldMk cId="0" sldId="264"/>
            <ac:picMk id="7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6:53.709" v="632" actId="962"/>
          <ac:picMkLst>
            <pc:docMk/>
            <pc:sldMk cId="0" sldId="264"/>
            <ac:picMk id="8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6:55.678" v="633" actId="962"/>
          <ac:picMkLst>
            <pc:docMk/>
            <pc:sldMk cId="0" sldId="264"/>
            <ac:picMk id="9" creationId="{00000000-0000-0000-0000-000000000000}"/>
          </ac:picMkLst>
        </pc:picChg>
      </pc:sldChg>
      <pc:sldChg chg="modSp mod">
        <pc:chgData name="Michelle Sayles" userId="5626751a-1200-4b76-93d8-8a12e74608f2" providerId="ADAL" clId="{6716EFD9-D405-458F-8CD5-795E4710016F}" dt="2024-10-29T16:27:08.580" v="637" actId="962"/>
        <pc:sldMkLst>
          <pc:docMk/>
          <pc:sldMk cId="0" sldId="265"/>
        </pc:sldMkLst>
        <pc:spChg chg="mod">
          <ac:chgData name="Michelle Sayles" userId="5626751a-1200-4b76-93d8-8a12e74608f2" providerId="ADAL" clId="{6716EFD9-D405-458F-8CD5-795E4710016F}" dt="2024-10-29T16:26:58.001" v="634" actId="962"/>
          <ac:spMkLst>
            <pc:docMk/>
            <pc:sldMk cId="0" sldId="265"/>
            <ac:spMk id="3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27:00.332" v="635" actId="962"/>
          <ac:spMkLst>
            <pc:docMk/>
            <pc:sldMk cId="0" sldId="265"/>
            <ac:spMk id="4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27:02.878" v="636" actId="962"/>
          <ac:spMkLst>
            <pc:docMk/>
            <pc:sldMk cId="0" sldId="265"/>
            <ac:spMk id="6" creationId="{00000000-0000-0000-0000-000000000000}"/>
          </ac:spMkLst>
        </pc:spChg>
        <pc:spChg chg="mod">
          <ac:chgData name="Michelle Sayles" userId="5626751a-1200-4b76-93d8-8a12e74608f2" providerId="ADAL" clId="{6716EFD9-D405-458F-8CD5-795E4710016F}" dt="2024-10-29T16:27:08.580" v="637" actId="962"/>
          <ac:spMkLst>
            <pc:docMk/>
            <pc:sldMk cId="0" sldId="265"/>
            <ac:spMk id="7" creationId="{00000000-0000-0000-0000-000000000000}"/>
          </ac:spMkLst>
        </pc:spChg>
      </pc:sldChg>
      <pc:sldChg chg="modSp mod">
        <pc:chgData name="Michelle Sayles" userId="5626751a-1200-4b76-93d8-8a12e74608f2" providerId="ADAL" clId="{6716EFD9-D405-458F-8CD5-795E4710016F}" dt="2024-10-29T16:27:21.660" v="642" actId="962"/>
        <pc:sldMkLst>
          <pc:docMk/>
          <pc:sldMk cId="0" sldId="266"/>
        </pc:sldMkLst>
        <pc:picChg chg="mod">
          <ac:chgData name="Michelle Sayles" userId="5626751a-1200-4b76-93d8-8a12e74608f2" providerId="ADAL" clId="{6716EFD9-D405-458F-8CD5-795E4710016F}" dt="2024-10-29T16:27:12.300" v="638" actId="962"/>
          <ac:picMkLst>
            <pc:docMk/>
            <pc:sldMk cId="0" sldId="266"/>
            <ac:picMk id="3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7:14.318" v="639" actId="962"/>
          <ac:picMkLst>
            <pc:docMk/>
            <pc:sldMk cId="0" sldId="266"/>
            <ac:picMk id="4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7:16.917" v="640" actId="962"/>
          <ac:picMkLst>
            <pc:docMk/>
            <pc:sldMk cId="0" sldId="266"/>
            <ac:picMk id="5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7:19.246" v="641" actId="962"/>
          <ac:picMkLst>
            <pc:docMk/>
            <pc:sldMk cId="0" sldId="266"/>
            <ac:picMk id="6" creationId="{00000000-0000-0000-0000-000000000000}"/>
          </ac:picMkLst>
        </pc:picChg>
        <pc:picChg chg="mod">
          <ac:chgData name="Michelle Sayles" userId="5626751a-1200-4b76-93d8-8a12e74608f2" providerId="ADAL" clId="{6716EFD9-D405-458F-8CD5-795E4710016F}" dt="2024-10-29T16:27:21.660" v="642" actId="962"/>
          <ac:picMkLst>
            <pc:docMk/>
            <pc:sldMk cId="0" sldId="26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48394" y="1205056"/>
            <a:ext cx="12991210" cy="391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41585" y="5751670"/>
            <a:ext cx="9204828" cy="233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23128" y="3728191"/>
            <a:ext cx="5969000" cy="656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81BD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95967" y="979807"/>
            <a:ext cx="5296064" cy="147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21088" y="4294955"/>
            <a:ext cx="8970010" cy="5306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ass.edu/studentlife/sites/default/files/documents/pdf/Invisibl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75840">
              <a:lnSpc>
                <a:spcPct val="116399"/>
              </a:lnSpc>
              <a:spcBef>
                <a:spcPts val="100"/>
              </a:spcBef>
            </a:pPr>
            <a:r>
              <a:rPr sz="10950" spc="-470" dirty="0"/>
              <a:t>AUTOIMMUNITY, </a:t>
            </a:r>
            <a:r>
              <a:rPr sz="10950" spc="-290" dirty="0"/>
              <a:t>DISABILITY,</a:t>
            </a:r>
            <a:r>
              <a:rPr sz="10950" spc="420" dirty="0"/>
              <a:t> </a:t>
            </a:r>
            <a:r>
              <a:rPr sz="10950" spc="415" dirty="0"/>
              <a:t>&amp;</a:t>
            </a:r>
            <a:r>
              <a:rPr sz="10950" spc="420" dirty="0"/>
              <a:t> </a:t>
            </a:r>
            <a:r>
              <a:rPr sz="10950" spc="-484" dirty="0"/>
              <a:t>ALL</a:t>
            </a:r>
            <a:r>
              <a:rPr sz="10950" spc="420" dirty="0"/>
              <a:t> </a:t>
            </a:r>
            <a:r>
              <a:rPr sz="10950" spc="-1045" dirty="0"/>
              <a:t>OF</a:t>
            </a:r>
            <a:r>
              <a:rPr sz="10950" spc="420" dirty="0"/>
              <a:t> </a:t>
            </a:r>
            <a:r>
              <a:rPr sz="10950" spc="-840" dirty="0"/>
              <a:t>US</a:t>
            </a:r>
            <a:endParaRPr sz="1095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4605" marR="5080" indent="-2542540">
              <a:lnSpc>
                <a:spcPct val="115700"/>
              </a:lnSpc>
              <a:spcBef>
                <a:spcPts val="95"/>
              </a:spcBef>
            </a:pPr>
            <a:r>
              <a:rPr sz="6550" spc="254" dirty="0"/>
              <a:t>Non-</a:t>
            </a:r>
            <a:r>
              <a:rPr sz="6550" spc="-10" dirty="0"/>
              <a:t> </a:t>
            </a:r>
            <a:r>
              <a:rPr sz="6550" spc="260" dirty="0"/>
              <a:t>Apparent</a:t>
            </a:r>
            <a:r>
              <a:rPr sz="6550" spc="-5" dirty="0"/>
              <a:t> </a:t>
            </a:r>
            <a:r>
              <a:rPr sz="6550" spc="320" dirty="0"/>
              <a:t>Disability </a:t>
            </a:r>
            <a:r>
              <a:rPr sz="6550" spc="330" dirty="0"/>
              <a:t>Awareness</a:t>
            </a:r>
            <a:endParaRPr sz="655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7484" y="1416635"/>
            <a:ext cx="7833359" cy="1985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850" spc="-930" dirty="0"/>
              <a:t>CONCLUSION</a:t>
            </a:r>
            <a:endParaRPr sz="12850"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2146" y="4486699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60" h="530860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1"/>
                </a:lnTo>
                <a:lnTo>
                  <a:pt x="94380" y="468255"/>
                </a:lnTo>
                <a:lnTo>
                  <a:pt x="62401" y="436276"/>
                </a:lnTo>
                <a:lnTo>
                  <a:pt x="36225" y="399244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1" y="94380"/>
                </a:lnTo>
                <a:lnTo>
                  <a:pt x="94380" y="62401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4" y="36225"/>
                </a:lnTo>
                <a:lnTo>
                  <a:pt x="436276" y="62401"/>
                </a:lnTo>
                <a:lnTo>
                  <a:pt x="468255" y="94380"/>
                </a:lnTo>
                <a:lnTo>
                  <a:pt x="494431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1" y="399244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4" y="494431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62146" y="7312335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60" h="530859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1"/>
                </a:lnTo>
                <a:lnTo>
                  <a:pt x="94380" y="468255"/>
                </a:lnTo>
                <a:lnTo>
                  <a:pt x="62401" y="436276"/>
                </a:lnTo>
                <a:lnTo>
                  <a:pt x="36225" y="399244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1" y="94380"/>
                </a:lnTo>
                <a:lnTo>
                  <a:pt x="94380" y="62401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4" y="36225"/>
                </a:lnTo>
                <a:lnTo>
                  <a:pt x="436276" y="62401"/>
                </a:lnTo>
                <a:lnTo>
                  <a:pt x="468255" y="94380"/>
                </a:lnTo>
                <a:lnTo>
                  <a:pt x="494431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1" y="399244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4" y="494431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10540">
              <a:lnSpc>
                <a:spcPct val="116100"/>
              </a:lnSpc>
              <a:spcBef>
                <a:spcPts val="95"/>
              </a:spcBef>
            </a:pPr>
            <a:r>
              <a:rPr spc="200" dirty="0"/>
              <a:t>Invisible</a:t>
            </a:r>
            <a:r>
              <a:rPr spc="20" dirty="0"/>
              <a:t> </a:t>
            </a:r>
            <a:r>
              <a:rPr spc="220" dirty="0"/>
              <a:t>conditions</a:t>
            </a:r>
            <a:r>
              <a:rPr spc="20" dirty="0"/>
              <a:t> </a:t>
            </a:r>
            <a:r>
              <a:rPr spc="204" dirty="0"/>
              <a:t>are </a:t>
            </a:r>
            <a:r>
              <a:rPr spc="195" dirty="0"/>
              <a:t>invisible,</a:t>
            </a:r>
            <a:r>
              <a:rPr spc="10" dirty="0"/>
              <a:t> </a:t>
            </a:r>
            <a:r>
              <a:rPr spc="165" dirty="0"/>
              <a:t>not</a:t>
            </a:r>
            <a:r>
              <a:rPr spc="15" dirty="0"/>
              <a:t> </a:t>
            </a:r>
            <a:r>
              <a:rPr spc="175" dirty="0"/>
              <a:t>non-existent. </a:t>
            </a:r>
            <a:r>
              <a:rPr spc="165" dirty="0"/>
              <a:t>You</a:t>
            </a:r>
            <a:r>
              <a:rPr dirty="0"/>
              <a:t> </a:t>
            </a:r>
            <a:r>
              <a:rPr spc="210" dirty="0"/>
              <a:t>deserve</a:t>
            </a:r>
            <a:r>
              <a:rPr dirty="0"/>
              <a:t> </a:t>
            </a:r>
            <a:r>
              <a:rPr spc="130" dirty="0"/>
              <a:t>to</a:t>
            </a:r>
            <a:r>
              <a:rPr dirty="0"/>
              <a:t> </a:t>
            </a:r>
            <a:r>
              <a:rPr spc="200" dirty="0"/>
              <a:t>be</a:t>
            </a:r>
            <a:r>
              <a:rPr dirty="0"/>
              <a:t> </a:t>
            </a:r>
            <a:r>
              <a:rPr spc="215" dirty="0"/>
              <a:t>seen, </a:t>
            </a:r>
            <a:r>
              <a:rPr spc="180" dirty="0"/>
              <a:t>supported,</a:t>
            </a:r>
            <a:r>
              <a:rPr spc="20" dirty="0"/>
              <a:t> </a:t>
            </a:r>
            <a:r>
              <a:rPr spc="245" dirty="0"/>
              <a:t>and</a:t>
            </a:r>
            <a:r>
              <a:rPr spc="20" dirty="0"/>
              <a:t> </a:t>
            </a:r>
            <a:r>
              <a:rPr spc="200" dirty="0"/>
              <a:t>heard</a:t>
            </a:r>
          </a:p>
          <a:p>
            <a:pPr marL="12700" marR="5080">
              <a:lnSpc>
                <a:spcPct val="116100"/>
              </a:lnSpc>
              <a:spcBef>
                <a:spcPts val="2750"/>
              </a:spcBef>
            </a:pPr>
            <a:r>
              <a:rPr spc="125" dirty="0"/>
              <a:t>The</a:t>
            </a:r>
            <a:r>
              <a:rPr spc="110" dirty="0"/>
              <a:t> </a:t>
            </a:r>
            <a:r>
              <a:rPr dirty="0"/>
              <a:t>COVID-</a:t>
            </a:r>
            <a:r>
              <a:rPr spc="70" dirty="0"/>
              <a:t>19</a:t>
            </a:r>
            <a:r>
              <a:rPr spc="110" dirty="0"/>
              <a:t> </a:t>
            </a:r>
            <a:r>
              <a:rPr spc="254" dirty="0"/>
              <a:t>Pandemic </a:t>
            </a:r>
            <a:r>
              <a:rPr spc="240" dirty="0"/>
              <a:t>raised</a:t>
            </a:r>
            <a:r>
              <a:rPr spc="5" dirty="0"/>
              <a:t> </a:t>
            </a:r>
            <a:r>
              <a:rPr spc="240" dirty="0"/>
              <a:t>awareness</a:t>
            </a:r>
            <a:r>
              <a:rPr spc="10" dirty="0"/>
              <a:t> </a:t>
            </a:r>
            <a:r>
              <a:rPr spc="130" dirty="0"/>
              <a:t>to</a:t>
            </a:r>
            <a:r>
              <a:rPr spc="10" dirty="0"/>
              <a:t> </a:t>
            </a:r>
            <a:r>
              <a:rPr spc="200" dirty="0"/>
              <a:t>invisible </a:t>
            </a:r>
            <a:r>
              <a:rPr spc="229" dirty="0"/>
              <a:t>illnesses,</a:t>
            </a:r>
            <a:r>
              <a:rPr spc="5" dirty="0"/>
              <a:t> </a:t>
            </a:r>
            <a:r>
              <a:rPr spc="280" dirty="0"/>
              <a:t>such</a:t>
            </a:r>
            <a:r>
              <a:rPr spc="10" dirty="0"/>
              <a:t> </a:t>
            </a:r>
            <a:r>
              <a:rPr spc="320" dirty="0"/>
              <a:t>as</a:t>
            </a:r>
            <a:r>
              <a:rPr spc="10" dirty="0"/>
              <a:t> </a:t>
            </a:r>
            <a:r>
              <a:rPr spc="105" dirty="0"/>
              <a:t>POTs,</a:t>
            </a:r>
            <a:r>
              <a:rPr spc="10" dirty="0"/>
              <a:t> </a:t>
            </a:r>
            <a:r>
              <a:rPr spc="140" dirty="0"/>
              <a:t>but </a:t>
            </a:r>
            <a:r>
              <a:rPr spc="130" dirty="0"/>
              <a:t>we</a:t>
            </a:r>
            <a:r>
              <a:rPr spc="5" dirty="0"/>
              <a:t> </a:t>
            </a:r>
            <a:r>
              <a:rPr spc="265" dirty="0"/>
              <a:t>must</a:t>
            </a:r>
            <a:r>
              <a:rPr spc="5" dirty="0"/>
              <a:t> </a:t>
            </a:r>
            <a:r>
              <a:rPr spc="225" dirty="0"/>
              <a:t>continue</a:t>
            </a:r>
            <a:r>
              <a:rPr spc="10" dirty="0"/>
              <a:t> </a:t>
            </a:r>
            <a:r>
              <a:rPr spc="130" dirty="0"/>
              <a:t>to</a:t>
            </a:r>
            <a:r>
              <a:rPr spc="5" dirty="0"/>
              <a:t> </a:t>
            </a:r>
            <a:r>
              <a:rPr spc="240" dirty="0"/>
              <a:t>raise awareness</a:t>
            </a:r>
            <a:r>
              <a:rPr spc="15" dirty="0"/>
              <a:t> </a:t>
            </a:r>
            <a:r>
              <a:rPr spc="140" dirty="0"/>
              <a:t>for</a:t>
            </a:r>
            <a:r>
              <a:rPr spc="20" dirty="0"/>
              <a:t> </a:t>
            </a:r>
            <a:r>
              <a:rPr spc="250" dirty="0"/>
              <a:t>unseen </a:t>
            </a:r>
            <a:r>
              <a:rPr spc="210" dirty="0"/>
              <a:t>conditions</a:t>
            </a: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8669" y="4486699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59" h="530860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1"/>
                </a:lnTo>
                <a:lnTo>
                  <a:pt x="94380" y="468255"/>
                </a:lnTo>
                <a:lnTo>
                  <a:pt x="62401" y="436276"/>
                </a:lnTo>
                <a:lnTo>
                  <a:pt x="36225" y="399244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1" y="94380"/>
                </a:lnTo>
                <a:lnTo>
                  <a:pt x="94380" y="62401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4" y="36225"/>
                </a:lnTo>
                <a:lnTo>
                  <a:pt x="436276" y="62401"/>
                </a:lnTo>
                <a:lnTo>
                  <a:pt x="468255" y="94380"/>
                </a:lnTo>
                <a:lnTo>
                  <a:pt x="494431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1" y="399244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4" y="494431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8669" y="7312335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59" h="530859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1"/>
                </a:lnTo>
                <a:lnTo>
                  <a:pt x="94380" y="468255"/>
                </a:lnTo>
                <a:lnTo>
                  <a:pt x="62401" y="436276"/>
                </a:lnTo>
                <a:lnTo>
                  <a:pt x="36225" y="399244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1" y="94380"/>
                </a:lnTo>
                <a:lnTo>
                  <a:pt x="94380" y="62401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4" y="36225"/>
                </a:lnTo>
                <a:lnTo>
                  <a:pt x="436276" y="62401"/>
                </a:lnTo>
                <a:lnTo>
                  <a:pt x="468255" y="94380"/>
                </a:lnTo>
                <a:lnTo>
                  <a:pt x="494431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1" y="399244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4" y="494431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39650" y="3728191"/>
            <a:ext cx="5988685" cy="4973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95"/>
              </a:spcBef>
            </a:pPr>
            <a:r>
              <a:rPr sz="3500" spc="220" dirty="0">
                <a:latin typeface="Calibri"/>
                <a:cs typeface="Calibri"/>
              </a:rPr>
              <a:t>Importance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10" dirty="0">
                <a:latin typeface="Calibri"/>
                <a:cs typeface="Calibri"/>
              </a:rPr>
              <a:t>autonomy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20" dirty="0">
                <a:latin typeface="Calibri"/>
                <a:cs typeface="Calibri"/>
              </a:rPr>
              <a:t>and </a:t>
            </a:r>
            <a:r>
              <a:rPr sz="3500" spc="210" dirty="0">
                <a:latin typeface="Calibri"/>
                <a:cs typeface="Calibri"/>
              </a:rPr>
              <a:t>participation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40" dirty="0">
                <a:latin typeface="Calibri"/>
                <a:cs typeface="Calibri"/>
              </a:rPr>
              <a:t>in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95" dirty="0">
                <a:latin typeface="Calibri"/>
                <a:cs typeface="Calibri"/>
              </a:rPr>
              <a:t>treatment options;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25" dirty="0">
                <a:latin typeface="Calibri"/>
                <a:cs typeface="Calibri"/>
              </a:rPr>
              <a:t>No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45" dirty="0">
                <a:latin typeface="Calibri"/>
                <a:cs typeface="Calibri"/>
              </a:rPr>
              <a:t>cure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does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40" dirty="0">
                <a:latin typeface="Calibri"/>
                <a:cs typeface="Calibri"/>
              </a:rPr>
              <a:t>not </a:t>
            </a:r>
            <a:r>
              <a:rPr sz="3500" spc="295" dirty="0">
                <a:latin typeface="Calibri"/>
                <a:cs typeface="Calibri"/>
              </a:rPr>
              <a:t>mean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04" dirty="0">
                <a:latin typeface="Calibri"/>
                <a:cs typeface="Calibri"/>
              </a:rPr>
              <a:t>no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0" dirty="0">
                <a:latin typeface="Calibri"/>
                <a:cs typeface="Calibri"/>
              </a:rPr>
              <a:t>action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5"/>
              </a:spcBef>
            </a:pPr>
            <a:endParaRPr sz="3500">
              <a:latin typeface="Calibri"/>
              <a:cs typeface="Calibri"/>
            </a:endParaRPr>
          </a:p>
          <a:p>
            <a:pPr marL="12700" marR="1127125">
              <a:lnSpc>
                <a:spcPct val="116100"/>
              </a:lnSpc>
            </a:pPr>
            <a:r>
              <a:rPr sz="3500" spc="240" dirty="0">
                <a:latin typeface="Calibri"/>
                <a:cs typeface="Calibri"/>
              </a:rPr>
              <a:t>Be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95" dirty="0">
                <a:latin typeface="Calibri"/>
                <a:cs typeface="Calibri"/>
              </a:rPr>
              <a:t>patient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with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70" dirty="0">
                <a:latin typeface="Calibri"/>
                <a:cs typeface="Calibri"/>
              </a:rPr>
              <a:t>yourself </a:t>
            </a:r>
            <a:r>
              <a:rPr sz="3500" spc="200" dirty="0">
                <a:latin typeface="Calibri"/>
                <a:cs typeface="Calibri"/>
              </a:rPr>
              <a:t>during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75" dirty="0">
                <a:latin typeface="Calibri"/>
                <a:cs typeface="Calibri"/>
              </a:rPr>
              <a:t>the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20" dirty="0">
                <a:latin typeface="Calibri"/>
                <a:cs typeface="Calibri"/>
              </a:rPr>
              <a:t>diagnostic </a:t>
            </a:r>
            <a:r>
              <a:rPr sz="3500" spc="204" dirty="0">
                <a:latin typeface="Calibri"/>
                <a:cs typeface="Calibri"/>
              </a:rPr>
              <a:t>process.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925" dirty="0"/>
              <a:t>RESOURCES</a:t>
            </a:r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6509" y="2992754"/>
            <a:ext cx="76200" cy="76199"/>
          </a:xfrm>
          <a:prstGeom prst="rect">
            <a:avLst/>
          </a:prstGeom>
        </p:spPr>
      </p:pic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6509" y="4154804"/>
            <a:ext cx="76200" cy="76199"/>
          </a:xfrm>
          <a:prstGeom prst="rect">
            <a:avLst/>
          </a:prstGeom>
        </p:spPr>
      </p:pic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6509" y="5316854"/>
            <a:ext cx="76200" cy="76199"/>
          </a:xfrm>
          <a:prstGeom prst="rect">
            <a:avLst/>
          </a:prstGeom>
        </p:spPr>
      </p:pic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6509" y="7059929"/>
            <a:ext cx="76200" cy="76199"/>
          </a:xfrm>
          <a:prstGeom prst="rect">
            <a:avLst/>
          </a:prstGeom>
        </p:spPr>
      </p:pic>
      <p:pic>
        <p:nvPic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6509" y="8803003"/>
            <a:ext cx="76200" cy="7619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607412" y="2792793"/>
            <a:ext cx="15621635" cy="734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300" spc="-10" dirty="0">
                <a:latin typeface="Calibri"/>
                <a:cs typeface="Calibri"/>
              </a:rPr>
              <a:t>Minhas,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R.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1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Bharadwaj,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A.S.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(2023a)</a:t>
            </a:r>
            <a:r>
              <a:rPr sz="2300" spc="110" dirty="0">
                <a:latin typeface="Calibri"/>
                <a:cs typeface="Calibri"/>
              </a:rPr>
              <a:t> </a:t>
            </a:r>
            <a:r>
              <a:rPr sz="2300" spc="95" dirty="0">
                <a:latin typeface="Calibri"/>
                <a:cs typeface="Calibri"/>
              </a:rPr>
              <a:t>Covid-</a:t>
            </a:r>
            <a:r>
              <a:rPr sz="2300" spc="55" dirty="0">
                <a:latin typeface="Calibri"/>
                <a:cs typeface="Calibri"/>
              </a:rPr>
              <a:t>19-</a:t>
            </a:r>
            <a:r>
              <a:rPr sz="2300" dirty="0">
                <a:latin typeface="Calibri"/>
                <a:cs typeface="Calibri"/>
              </a:rPr>
              <a:t>induced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postural</a:t>
            </a:r>
            <a:r>
              <a:rPr sz="2300" spc="110" dirty="0">
                <a:latin typeface="Calibri"/>
                <a:cs typeface="Calibri"/>
              </a:rPr>
              <a:t> </a:t>
            </a:r>
            <a:r>
              <a:rPr sz="2300" spc="75" dirty="0">
                <a:latin typeface="Calibri"/>
                <a:cs typeface="Calibri"/>
              </a:rPr>
              <a:t>orthostatic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spc="90" dirty="0">
                <a:latin typeface="Calibri"/>
                <a:cs typeface="Calibri"/>
              </a:rPr>
              <a:t>tachycardia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syndrome</a:t>
            </a:r>
            <a:r>
              <a:rPr sz="2300" spc="1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10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dysautonomia,</a:t>
            </a:r>
            <a:endParaRPr sz="2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15"/>
              </a:spcBef>
            </a:pPr>
            <a:r>
              <a:rPr sz="2300" spc="45" dirty="0">
                <a:latin typeface="Calibri"/>
                <a:cs typeface="Calibri"/>
              </a:rPr>
              <a:t>Cureus.</a:t>
            </a:r>
            <a:r>
              <a:rPr sz="2300" spc="1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Available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at:</a:t>
            </a:r>
            <a:r>
              <a:rPr sz="2300" spc="1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https://pmc.ncbi.nlm.nih.gov/articles/PMC10332885/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(Accessed:</a:t>
            </a:r>
            <a:r>
              <a:rPr sz="2300" spc="130" dirty="0">
                <a:latin typeface="Calibri"/>
                <a:cs typeface="Calibri"/>
              </a:rPr>
              <a:t> </a:t>
            </a:r>
            <a:r>
              <a:rPr sz="2300" spc="145" dirty="0">
                <a:latin typeface="Calibri"/>
                <a:cs typeface="Calibri"/>
              </a:rPr>
              <a:t>20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spc="95" dirty="0">
                <a:latin typeface="Calibri"/>
                <a:cs typeface="Calibri"/>
              </a:rPr>
              <a:t>October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2024).</a:t>
            </a:r>
            <a:endParaRPr sz="2300">
              <a:latin typeface="Calibri"/>
              <a:cs typeface="Calibri"/>
            </a:endParaRPr>
          </a:p>
          <a:p>
            <a:pPr marL="356870" marR="349250" algn="ctr">
              <a:lnSpc>
                <a:spcPts val="4580"/>
              </a:lnSpc>
              <a:spcBef>
                <a:spcPts val="450"/>
              </a:spcBef>
            </a:pPr>
            <a:r>
              <a:rPr sz="2300" spc="-10" dirty="0">
                <a:latin typeface="Calibri"/>
                <a:cs typeface="Calibri"/>
              </a:rPr>
              <a:t>Minhas,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R.</a:t>
            </a:r>
            <a:r>
              <a:rPr sz="2300" spc="10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Bharadwaj,</a:t>
            </a:r>
            <a:r>
              <a:rPr sz="2300" spc="10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A.S.</a:t>
            </a:r>
            <a:r>
              <a:rPr sz="2300" spc="10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(2023b)</a:t>
            </a:r>
            <a:r>
              <a:rPr sz="2300" spc="95" dirty="0">
                <a:latin typeface="Calibri"/>
                <a:cs typeface="Calibri"/>
              </a:rPr>
              <a:t> Covid-</a:t>
            </a:r>
            <a:r>
              <a:rPr sz="2300" spc="55" dirty="0">
                <a:latin typeface="Calibri"/>
                <a:cs typeface="Calibri"/>
              </a:rPr>
              <a:t>19-</a:t>
            </a:r>
            <a:r>
              <a:rPr sz="2300" dirty="0">
                <a:latin typeface="Calibri"/>
                <a:cs typeface="Calibri"/>
              </a:rPr>
              <a:t>induced</a:t>
            </a:r>
            <a:r>
              <a:rPr sz="2300" spc="10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postural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spc="75" dirty="0">
                <a:latin typeface="Calibri"/>
                <a:cs typeface="Calibri"/>
              </a:rPr>
              <a:t>orthostatic</a:t>
            </a:r>
            <a:r>
              <a:rPr sz="2300" spc="100" dirty="0">
                <a:latin typeface="Calibri"/>
                <a:cs typeface="Calibri"/>
              </a:rPr>
              <a:t> </a:t>
            </a:r>
            <a:r>
              <a:rPr sz="2300" spc="90" dirty="0">
                <a:latin typeface="Calibri"/>
                <a:cs typeface="Calibri"/>
              </a:rPr>
              <a:t>tachycardia</a:t>
            </a:r>
            <a:r>
              <a:rPr sz="2300" spc="10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syndrome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1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dysautonomia, </a:t>
            </a:r>
            <a:r>
              <a:rPr sz="2300" spc="45" dirty="0">
                <a:latin typeface="Calibri"/>
                <a:cs typeface="Calibri"/>
              </a:rPr>
              <a:t>Cureus.</a:t>
            </a:r>
            <a:r>
              <a:rPr sz="2300" spc="1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Available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at:</a:t>
            </a:r>
            <a:r>
              <a:rPr sz="2300" spc="1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https://pmc.ncbi.nlm.nih.gov/articles/PMC10332885/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(Accessed:</a:t>
            </a:r>
            <a:r>
              <a:rPr sz="2300" spc="130" dirty="0">
                <a:latin typeface="Calibri"/>
                <a:cs typeface="Calibri"/>
              </a:rPr>
              <a:t> </a:t>
            </a:r>
            <a:r>
              <a:rPr sz="2300" spc="145" dirty="0">
                <a:latin typeface="Calibri"/>
                <a:cs typeface="Calibri"/>
              </a:rPr>
              <a:t>20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spc="95" dirty="0">
                <a:latin typeface="Calibri"/>
                <a:cs typeface="Calibri"/>
              </a:rPr>
              <a:t>October</a:t>
            </a:r>
            <a:r>
              <a:rPr sz="2300" spc="13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2024).</a:t>
            </a:r>
            <a:endParaRPr sz="2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55"/>
              </a:spcBef>
            </a:pPr>
            <a:r>
              <a:rPr sz="2300" dirty="0">
                <a:latin typeface="Calibri"/>
                <a:cs typeface="Calibri"/>
              </a:rPr>
              <a:t>Narasimhan,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B.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80" dirty="0">
                <a:latin typeface="Calibri"/>
                <a:cs typeface="Calibri"/>
              </a:rPr>
              <a:t>et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al.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(2023)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55" dirty="0">
                <a:latin typeface="Calibri"/>
                <a:cs typeface="Calibri"/>
              </a:rPr>
              <a:t>Postural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75" dirty="0">
                <a:latin typeface="Calibri"/>
                <a:cs typeface="Calibri"/>
              </a:rPr>
              <a:t>orthostatic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spc="90" dirty="0">
                <a:latin typeface="Calibri"/>
                <a:cs typeface="Calibri"/>
              </a:rPr>
              <a:t>tachycardia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syndrome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55" dirty="0">
                <a:latin typeface="Calibri"/>
                <a:cs typeface="Calibri"/>
              </a:rPr>
              <a:t>in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130" dirty="0">
                <a:latin typeface="Calibri"/>
                <a:cs typeface="Calibri"/>
              </a:rPr>
              <a:t>COVID-</a:t>
            </a:r>
            <a:r>
              <a:rPr sz="2300" spc="-65" dirty="0">
                <a:latin typeface="Calibri"/>
                <a:cs typeface="Calibri"/>
              </a:rPr>
              <a:t>19: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65" dirty="0">
                <a:latin typeface="Calibri"/>
                <a:cs typeface="Calibri"/>
              </a:rPr>
              <a:t>A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65" dirty="0">
                <a:latin typeface="Calibri"/>
                <a:cs typeface="Calibri"/>
              </a:rPr>
              <a:t>contemporary</a:t>
            </a:r>
            <a:r>
              <a:rPr sz="2300" spc="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review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120" dirty="0">
                <a:latin typeface="Calibri"/>
                <a:cs typeface="Calibri"/>
              </a:rPr>
              <a:t>of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mechanisms,</a:t>
            </a:r>
            <a:endParaRPr sz="2300">
              <a:latin typeface="Calibri"/>
              <a:cs typeface="Calibri"/>
            </a:endParaRPr>
          </a:p>
          <a:p>
            <a:pPr marL="2626995" marR="2619375" algn="ctr">
              <a:lnSpc>
                <a:spcPts val="4580"/>
              </a:lnSpc>
              <a:spcBef>
                <a:spcPts val="450"/>
              </a:spcBef>
            </a:pPr>
            <a:r>
              <a:rPr sz="2300" dirty="0">
                <a:latin typeface="Calibri"/>
                <a:cs typeface="Calibri"/>
              </a:rPr>
              <a:t>clinical</a:t>
            </a:r>
            <a:r>
              <a:rPr sz="2300" spc="90" dirty="0">
                <a:latin typeface="Calibri"/>
                <a:cs typeface="Calibri"/>
              </a:rPr>
              <a:t> </a:t>
            </a:r>
            <a:r>
              <a:rPr sz="2300" spc="65" dirty="0">
                <a:latin typeface="Calibri"/>
                <a:cs typeface="Calibri"/>
              </a:rPr>
              <a:t>course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management,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spc="70" dirty="0">
                <a:latin typeface="Calibri"/>
                <a:cs typeface="Calibri"/>
              </a:rPr>
              <a:t>Vascular</a:t>
            </a:r>
            <a:r>
              <a:rPr sz="2300" spc="9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health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and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risk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management.</a:t>
            </a:r>
            <a:r>
              <a:rPr sz="2300" spc="9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Available</a:t>
            </a:r>
            <a:r>
              <a:rPr sz="2300" spc="9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at: </a:t>
            </a:r>
            <a:r>
              <a:rPr sz="2300" spc="-20" dirty="0">
                <a:latin typeface="Calibri"/>
                <a:cs typeface="Calibri"/>
              </a:rPr>
              <a:t>https://pmc.ncbi.nlm.nih.gov/articles/PMC10187582/</a:t>
            </a:r>
            <a:r>
              <a:rPr sz="2300" spc="19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(Accessed:</a:t>
            </a:r>
            <a:r>
              <a:rPr sz="2300" spc="200" dirty="0">
                <a:latin typeface="Calibri"/>
                <a:cs typeface="Calibri"/>
              </a:rPr>
              <a:t> </a:t>
            </a:r>
            <a:r>
              <a:rPr sz="2300" spc="145" dirty="0">
                <a:latin typeface="Calibri"/>
                <a:cs typeface="Calibri"/>
              </a:rPr>
              <a:t>20</a:t>
            </a:r>
            <a:r>
              <a:rPr sz="2300" spc="200" dirty="0">
                <a:latin typeface="Calibri"/>
                <a:cs typeface="Calibri"/>
              </a:rPr>
              <a:t> </a:t>
            </a:r>
            <a:r>
              <a:rPr sz="2300" spc="95" dirty="0">
                <a:latin typeface="Calibri"/>
                <a:cs typeface="Calibri"/>
              </a:rPr>
              <a:t>October</a:t>
            </a:r>
            <a:r>
              <a:rPr sz="2300" spc="2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2024).</a:t>
            </a:r>
            <a:endParaRPr sz="2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55"/>
              </a:spcBef>
            </a:pPr>
            <a:r>
              <a:rPr sz="2300" spc="65" dirty="0">
                <a:latin typeface="Calibri"/>
                <a:cs typeface="Calibri"/>
              </a:rPr>
              <a:t>A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75" dirty="0">
                <a:latin typeface="Calibri"/>
                <a:cs typeface="Calibri"/>
              </a:rPr>
              <a:t>to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Z: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55" dirty="0">
                <a:latin typeface="Calibri"/>
                <a:cs typeface="Calibri"/>
              </a:rPr>
              <a:t>Postural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85" dirty="0">
                <a:latin typeface="Calibri"/>
                <a:cs typeface="Calibri"/>
              </a:rPr>
              <a:t>Orthostatic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80" dirty="0">
                <a:latin typeface="Calibri"/>
                <a:cs typeface="Calibri"/>
              </a:rPr>
              <a:t>Tachycardia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50" dirty="0">
                <a:latin typeface="Calibri"/>
                <a:cs typeface="Calibri"/>
              </a:rPr>
              <a:t>Syndrome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(POTS)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70" dirty="0">
                <a:latin typeface="Calibri"/>
                <a:cs typeface="Calibri"/>
              </a:rPr>
              <a:t>(no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date)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55" dirty="0">
                <a:latin typeface="Calibri"/>
                <a:cs typeface="Calibri"/>
              </a:rPr>
              <a:t>Postural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75" dirty="0">
                <a:latin typeface="Calibri"/>
                <a:cs typeface="Calibri"/>
              </a:rPr>
              <a:t>orthostatic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90" dirty="0">
                <a:latin typeface="Calibri"/>
                <a:cs typeface="Calibri"/>
              </a:rPr>
              <a:t>tachycardia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syndrome</a:t>
            </a:r>
            <a:r>
              <a:rPr sz="2300" spc="3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(POTS).</a:t>
            </a:r>
            <a:endParaRPr sz="2300">
              <a:latin typeface="Calibri"/>
              <a:cs typeface="Calibri"/>
            </a:endParaRPr>
          </a:p>
          <a:p>
            <a:pPr marL="215265" marR="207645" algn="ctr">
              <a:lnSpc>
                <a:spcPts val="4580"/>
              </a:lnSpc>
              <a:spcBef>
                <a:spcPts val="450"/>
              </a:spcBef>
            </a:pPr>
            <a:r>
              <a:rPr sz="2300" dirty="0">
                <a:latin typeface="Calibri"/>
                <a:cs typeface="Calibri"/>
              </a:rPr>
              <a:t>Available</a:t>
            </a:r>
            <a:r>
              <a:rPr sz="2300" spc="2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at:</a:t>
            </a:r>
            <a:r>
              <a:rPr sz="2300" spc="24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https://askjan.org/disabilities/Postural-</a:t>
            </a:r>
            <a:r>
              <a:rPr sz="2300" spc="100" dirty="0">
                <a:latin typeface="Calibri"/>
                <a:cs typeface="Calibri"/>
              </a:rPr>
              <a:t>Orthostatic-</a:t>
            </a:r>
            <a:r>
              <a:rPr sz="2300" spc="95" dirty="0">
                <a:latin typeface="Calibri"/>
                <a:cs typeface="Calibri"/>
              </a:rPr>
              <a:t>Tachycardia-</a:t>
            </a:r>
            <a:r>
              <a:rPr sz="2300" spc="70" dirty="0">
                <a:latin typeface="Calibri"/>
                <a:cs typeface="Calibri"/>
              </a:rPr>
              <a:t>Syndrome-</a:t>
            </a:r>
            <a:r>
              <a:rPr sz="2300" spc="100" dirty="0">
                <a:latin typeface="Calibri"/>
                <a:cs typeface="Calibri"/>
              </a:rPr>
              <a:t>POTS.cfm</a:t>
            </a:r>
            <a:r>
              <a:rPr sz="2300" spc="24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(Accessed:</a:t>
            </a:r>
            <a:r>
              <a:rPr sz="2300" spc="240" dirty="0">
                <a:latin typeface="Calibri"/>
                <a:cs typeface="Calibri"/>
              </a:rPr>
              <a:t> </a:t>
            </a:r>
            <a:r>
              <a:rPr sz="2300" spc="145" dirty="0">
                <a:latin typeface="Calibri"/>
                <a:cs typeface="Calibri"/>
              </a:rPr>
              <a:t>20</a:t>
            </a:r>
            <a:r>
              <a:rPr sz="2300" spc="240" dirty="0">
                <a:latin typeface="Calibri"/>
                <a:cs typeface="Calibri"/>
              </a:rPr>
              <a:t> </a:t>
            </a:r>
            <a:r>
              <a:rPr sz="2300" spc="85" dirty="0">
                <a:latin typeface="Calibri"/>
                <a:cs typeface="Calibri"/>
              </a:rPr>
              <a:t>October </a:t>
            </a:r>
            <a:r>
              <a:rPr sz="2300" spc="-10" dirty="0">
                <a:latin typeface="Calibri"/>
                <a:cs typeface="Calibri"/>
              </a:rPr>
              <a:t>2024).</a:t>
            </a:r>
            <a:endParaRPr sz="2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355"/>
              </a:spcBef>
            </a:pPr>
            <a:r>
              <a:rPr sz="2300" spc="225" dirty="0">
                <a:latin typeface="Noto Sans Symbols"/>
                <a:cs typeface="Noto Sans Symbols"/>
              </a:rPr>
              <a:t>★</a:t>
            </a:r>
            <a:r>
              <a:rPr sz="2300" spc="-85" dirty="0">
                <a:latin typeface="Noto Sans Symbols"/>
                <a:cs typeface="Noto Sans Symbols"/>
              </a:rPr>
              <a:t> </a:t>
            </a:r>
            <a:r>
              <a:rPr sz="2300" spc="-25" dirty="0">
                <a:latin typeface="Calibri"/>
                <a:cs typeface="Calibri"/>
              </a:rPr>
              <a:t>invisible</a:t>
            </a:r>
            <a:r>
              <a:rPr sz="2300" dirty="0">
                <a:latin typeface="Calibri"/>
                <a:cs typeface="Calibri"/>
              </a:rPr>
              <a:t> disabilities: </a:t>
            </a:r>
            <a:r>
              <a:rPr sz="2300" spc="60" dirty="0">
                <a:latin typeface="Calibri"/>
                <a:cs typeface="Calibri"/>
              </a:rPr>
              <a:t>List</a:t>
            </a:r>
            <a:r>
              <a:rPr sz="2300" dirty="0">
                <a:latin typeface="Calibri"/>
                <a:cs typeface="Calibri"/>
              </a:rPr>
              <a:t> &amp; information </a:t>
            </a:r>
            <a:r>
              <a:rPr sz="2300" spc="-45" dirty="0">
                <a:latin typeface="Calibri"/>
                <a:cs typeface="Calibri"/>
              </a:rPr>
              <a:t>(2015)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Invisible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Disabilities: </a:t>
            </a:r>
            <a:r>
              <a:rPr sz="2300" spc="60" dirty="0">
                <a:latin typeface="Calibri"/>
                <a:cs typeface="Calibri"/>
              </a:rPr>
              <a:t>List</a:t>
            </a:r>
            <a:r>
              <a:rPr sz="2300" dirty="0">
                <a:latin typeface="Calibri"/>
                <a:cs typeface="Calibri"/>
              </a:rPr>
              <a:t> &amp; Information. Available </a:t>
            </a:r>
            <a:r>
              <a:rPr sz="2300" spc="-25" dirty="0">
                <a:latin typeface="Calibri"/>
                <a:cs typeface="Calibri"/>
              </a:rPr>
              <a:t>at:</a:t>
            </a:r>
            <a:endParaRPr sz="2300">
              <a:latin typeface="Calibri"/>
              <a:cs typeface="Calibri"/>
            </a:endParaRPr>
          </a:p>
          <a:p>
            <a:pPr marL="12065" marR="5080" algn="ctr">
              <a:lnSpc>
                <a:spcPts val="4580"/>
              </a:lnSpc>
              <a:spcBef>
                <a:spcPts val="250"/>
              </a:spcBef>
            </a:pPr>
            <a:r>
              <a:rPr sz="2300" dirty="0">
                <a:latin typeface="Calibri"/>
                <a:cs typeface="Calibri"/>
              </a:rPr>
              <a:t>https://</a:t>
            </a:r>
            <a:r>
              <a:rPr sz="2300" dirty="0">
                <a:latin typeface="Calibri"/>
                <a:cs typeface="Calibri"/>
                <a:hlinkClick r:id="rId3"/>
              </a:rPr>
              <a:t>www.umass.edu/studentlife/sites/default/files/documents/pdf/Invisible</a:t>
            </a:r>
            <a:r>
              <a:rPr sz="2300" spc="16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Disabilities</a:t>
            </a:r>
            <a:r>
              <a:rPr sz="2300" spc="165" dirty="0">
                <a:latin typeface="Calibri"/>
                <a:cs typeface="Calibri"/>
              </a:rPr>
              <a:t> </a:t>
            </a:r>
            <a:r>
              <a:rPr sz="2300" spc="60" dirty="0">
                <a:latin typeface="Calibri"/>
                <a:cs typeface="Calibri"/>
              </a:rPr>
              <a:t>List</a:t>
            </a:r>
            <a:r>
              <a:rPr sz="2300" spc="16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&amp;</a:t>
            </a:r>
            <a:r>
              <a:rPr sz="2300" spc="16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Information.pdf</a:t>
            </a:r>
            <a:r>
              <a:rPr sz="2300" spc="16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(Accessed:</a:t>
            </a:r>
            <a:r>
              <a:rPr sz="2300" spc="165" dirty="0">
                <a:latin typeface="Calibri"/>
                <a:cs typeface="Calibri"/>
              </a:rPr>
              <a:t> </a:t>
            </a:r>
            <a:r>
              <a:rPr sz="2300" spc="120" dirty="0">
                <a:latin typeface="Calibri"/>
                <a:cs typeface="Calibri"/>
              </a:rPr>
              <a:t>20 </a:t>
            </a:r>
            <a:r>
              <a:rPr sz="2300" spc="95" dirty="0">
                <a:latin typeface="Calibri"/>
                <a:cs typeface="Calibri"/>
              </a:rPr>
              <a:t>October</a:t>
            </a:r>
            <a:r>
              <a:rPr sz="2300" spc="1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2024).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6000" y="248818"/>
            <a:ext cx="11035665" cy="5342255"/>
          </a:xfrm>
          <a:prstGeom prst="rect">
            <a:avLst/>
          </a:prstGeom>
        </p:spPr>
        <p:txBody>
          <a:bodyPr vert="horz" wrap="square" lIns="0" tIns="772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80"/>
              </a:spcBef>
            </a:pPr>
            <a:r>
              <a:rPr sz="12850" spc="-1075" dirty="0"/>
              <a:t>BACKGROUND</a:t>
            </a:r>
            <a:endParaRPr sz="12850"/>
          </a:p>
          <a:p>
            <a:pPr marL="12700" marR="5080">
              <a:lnSpc>
                <a:spcPct val="116100"/>
              </a:lnSpc>
              <a:spcBef>
                <a:spcPts val="960"/>
              </a:spcBef>
            </a:pPr>
            <a:r>
              <a:rPr sz="3500" spc="175" dirty="0">
                <a:latin typeface="Calibri"/>
                <a:cs typeface="Calibri"/>
              </a:rPr>
              <a:t>According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30" dirty="0">
                <a:latin typeface="Calibri"/>
                <a:cs typeface="Calibri"/>
              </a:rPr>
              <a:t>to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data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10" dirty="0">
                <a:latin typeface="Calibri"/>
                <a:cs typeface="Calibri"/>
              </a:rPr>
              <a:t>published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14" dirty="0">
                <a:latin typeface="Calibri"/>
                <a:cs typeface="Calibri"/>
              </a:rPr>
              <a:t>by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45" dirty="0">
                <a:latin typeface="Calibri"/>
                <a:cs typeface="Calibri"/>
              </a:rPr>
              <a:t>UMass,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“It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85" dirty="0">
                <a:latin typeface="Calibri"/>
                <a:cs typeface="Calibri"/>
              </a:rPr>
              <a:t>is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0" dirty="0">
                <a:latin typeface="Calibri"/>
                <a:cs typeface="Calibri"/>
              </a:rPr>
              <a:t>estimated </a:t>
            </a:r>
            <a:r>
              <a:rPr sz="3500" spc="170" dirty="0">
                <a:latin typeface="Calibri"/>
                <a:cs typeface="Calibri"/>
              </a:rPr>
              <a:t>that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60" dirty="0">
                <a:latin typeface="Calibri"/>
                <a:cs typeface="Calibri"/>
              </a:rPr>
              <a:t>10%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people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40" dirty="0">
                <a:latin typeface="Calibri"/>
                <a:cs typeface="Calibri"/>
              </a:rPr>
              <a:t>in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75" dirty="0">
                <a:latin typeface="Calibri"/>
                <a:cs typeface="Calibri"/>
              </a:rPr>
              <a:t>the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50" dirty="0">
                <a:latin typeface="Calibri"/>
                <a:cs typeface="Calibri"/>
              </a:rPr>
              <a:t>U.S.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04" dirty="0">
                <a:latin typeface="Calibri"/>
                <a:cs typeface="Calibri"/>
              </a:rPr>
              <a:t>have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300" dirty="0">
                <a:latin typeface="Calibri"/>
                <a:cs typeface="Calibri"/>
              </a:rPr>
              <a:t>a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45" dirty="0">
                <a:latin typeface="Calibri"/>
                <a:cs typeface="Calibri"/>
              </a:rPr>
              <a:t>medical </a:t>
            </a:r>
            <a:r>
              <a:rPr sz="3500" spc="210" dirty="0">
                <a:latin typeface="Calibri"/>
                <a:cs typeface="Calibri"/>
              </a:rPr>
              <a:t>condition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70" dirty="0">
                <a:latin typeface="Calibri"/>
                <a:cs typeface="Calibri"/>
              </a:rPr>
              <a:t>that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10" dirty="0">
                <a:latin typeface="Calibri"/>
                <a:cs typeface="Calibri"/>
              </a:rPr>
              <a:t>could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00" dirty="0">
                <a:latin typeface="Calibri"/>
                <a:cs typeface="Calibri"/>
              </a:rPr>
              <a:t>be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considered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20" dirty="0">
                <a:latin typeface="Calibri"/>
                <a:cs typeface="Calibri"/>
              </a:rPr>
              <a:t>invisible...” </a:t>
            </a:r>
            <a:r>
              <a:rPr sz="3500" b="1" spc="165" dirty="0">
                <a:latin typeface="Calibri"/>
                <a:cs typeface="Calibri"/>
              </a:rPr>
              <a:t>(UMass,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114" dirty="0">
                <a:latin typeface="Calibri"/>
                <a:cs typeface="Calibri"/>
              </a:rPr>
              <a:t>2015)</a:t>
            </a:r>
            <a:r>
              <a:rPr sz="3500" spc="114" dirty="0"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6000" y="6184451"/>
            <a:ext cx="11019155" cy="312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95"/>
              </a:spcBef>
            </a:pPr>
            <a:r>
              <a:rPr sz="3500" spc="114" dirty="0">
                <a:latin typeface="Calibri"/>
                <a:cs typeface="Calibri"/>
              </a:rPr>
              <a:t>It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85" dirty="0">
                <a:latin typeface="Calibri"/>
                <a:cs typeface="Calibri"/>
              </a:rPr>
              <a:t>is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45" dirty="0">
                <a:latin typeface="Calibri"/>
                <a:cs typeface="Calibri"/>
              </a:rPr>
              <a:t>crucial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30" dirty="0">
                <a:latin typeface="Calibri"/>
                <a:cs typeface="Calibri"/>
              </a:rPr>
              <a:t>to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40" dirty="0">
                <a:latin typeface="Calibri"/>
                <a:cs typeface="Calibri"/>
              </a:rPr>
              <a:t>remember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70" dirty="0">
                <a:latin typeface="Calibri"/>
                <a:cs typeface="Calibri"/>
              </a:rPr>
              <a:t>that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just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65" dirty="0">
                <a:latin typeface="Calibri"/>
                <a:cs typeface="Calibri"/>
              </a:rPr>
              <a:t>because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0" dirty="0">
                <a:latin typeface="Calibri"/>
                <a:cs typeface="Calibri"/>
              </a:rPr>
              <a:t>something </a:t>
            </a:r>
            <a:r>
              <a:rPr sz="3500" spc="285" dirty="0">
                <a:latin typeface="Calibri"/>
                <a:cs typeface="Calibri"/>
              </a:rPr>
              <a:t>is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10" dirty="0">
                <a:latin typeface="Calibri"/>
                <a:cs typeface="Calibri"/>
              </a:rPr>
              <a:t>invisible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does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65" dirty="0">
                <a:latin typeface="Calibri"/>
                <a:cs typeface="Calibri"/>
              </a:rPr>
              <a:t>not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95" dirty="0">
                <a:latin typeface="Calibri"/>
                <a:cs typeface="Calibri"/>
              </a:rPr>
              <a:t>mean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60" dirty="0">
                <a:latin typeface="Calibri"/>
                <a:cs typeface="Calibri"/>
              </a:rPr>
              <a:t>it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85" dirty="0">
                <a:latin typeface="Calibri"/>
                <a:cs typeface="Calibri"/>
              </a:rPr>
              <a:t>is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75" dirty="0">
                <a:latin typeface="Calibri"/>
                <a:cs typeface="Calibri"/>
              </a:rPr>
              <a:t>non-</a:t>
            </a:r>
            <a:r>
              <a:rPr sz="3500" spc="185" dirty="0">
                <a:latin typeface="Calibri"/>
                <a:cs typeface="Calibri"/>
              </a:rPr>
              <a:t>existent.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90" dirty="0">
                <a:latin typeface="Calibri"/>
                <a:cs typeface="Calibri"/>
              </a:rPr>
              <a:t>Invisible </a:t>
            </a:r>
            <a:r>
              <a:rPr sz="3500" spc="220" dirty="0">
                <a:latin typeface="Calibri"/>
                <a:cs typeface="Calibri"/>
              </a:rPr>
              <a:t>conditions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are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80" dirty="0">
                <a:latin typeface="Calibri"/>
                <a:cs typeface="Calibri"/>
              </a:rPr>
              <a:t>still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70" dirty="0">
                <a:latin typeface="Calibri"/>
                <a:cs typeface="Calibri"/>
              </a:rPr>
              <a:t>frequently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50" dirty="0">
                <a:latin typeface="Calibri"/>
                <a:cs typeface="Calibri"/>
              </a:rPr>
              <a:t>overlooked, </a:t>
            </a:r>
            <a:r>
              <a:rPr sz="3500" spc="225" dirty="0">
                <a:latin typeface="Calibri"/>
                <a:cs typeface="Calibri"/>
              </a:rPr>
              <a:t>mishandled,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45" dirty="0">
                <a:latin typeface="Calibri"/>
                <a:cs typeface="Calibri"/>
              </a:rPr>
              <a:t>and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04" dirty="0">
                <a:latin typeface="Calibri"/>
                <a:cs typeface="Calibri"/>
              </a:rPr>
              <a:t>inadequately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treated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70" dirty="0">
                <a:latin typeface="Calibri"/>
                <a:cs typeface="Calibri"/>
              </a:rPr>
              <a:t>within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50" dirty="0">
                <a:latin typeface="Calibri"/>
                <a:cs typeface="Calibri"/>
              </a:rPr>
              <a:t>the </a:t>
            </a:r>
            <a:r>
              <a:rPr sz="3500" spc="215" dirty="0">
                <a:latin typeface="Calibri"/>
                <a:cs typeface="Calibri"/>
              </a:rPr>
              <a:t>healthcare</a:t>
            </a:r>
            <a:r>
              <a:rPr sz="3500" spc="25" dirty="0">
                <a:latin typeface="Calibri"/>
                <a:cs typeface="Calibri"/>
              </a:rPr>
              <a:t> </a:t>
            </a:r>
            <a:r>
              <a:rPr sz="3500" spc="200" dirty="0">
                <a:latin typeface="Calibri"/>
                <a:cs typeface="Calibri"/>
              </a:rPr>
              <a:t>system.</a:t>
            </a:r>
            <a:endParaRPr sz="3500">
              <a:latin typeface="Calibri"/>
              <a:cs typeface="Calibri"/>
            </a:endParaRPr>
          </a:p>
        </p:txBody>
      </p:sp>
      <p:grpSp>
        <p:nvGrpSpPr>
          <p:cNvPr id="2" name="object 2" descr="A man rubbing his temples and looking exhausted."/>
          <p:cNvGrpSpPr/>
          <p:nvPr/>
        </p:nvGrpSpPr>
        <p:grpSpPr>
          <a:xfrm>
            <a:off x="12755331" y="2048356"/>
            <a:ext cx="4221480" cy="4231640"/>
            <a:chOff x="12755331" y="2048356"/>
            <a:chExt cx="4221480" cy="4231640"/>
          </a:xfrm>
        </p:grpSpPr>
        <p:sp>
          <p:nvSpPr>
            <p:cNvPr id="3" name="object 3"/>
            <p:cNvSpPr/>
            <p:nvPr/>
          </p:nvSpPr>
          <p:spPr>
            <a:xfrm>
              <a:off x="12755331" y="3817934"/>
              <a:ext cx="2952115" cy="2461895"/>
            </a:xfrm>
            <a:custGeom>
              <a:avLst/>
              <a:gdLst/>
              <a:ahLst/>
              <a:cxnLst/>
              <a:rect l="l" t="t" r="r" b="b"/>
              <a:pathLst>
                <a:path w="2952115" h="2461895">
                  <a:moveTo>
                    <a:pt x="2952075" y="2461665"/>
                  </a:moveTo>
                  <a:lnTo>
                    <a:pt x="0" y="2461665"/>
                  </a:lnTo>
                  <a:lnTo>
                    <a:pt x="0" y="0"/>
                  </a:lnTo>
                  <a:lnTo>
                    <a:pt x="2952075" y="0"/>
                  </a:lnTo>
                  <a:lnTo>
                    <a:pt x="2952075" y="24616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13389" y="2048356"/>
              <a:ext cx="3963211" cy="396321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2742631" y="1680088"/>
            <a:ext cx="409638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155" dirty="0">
                <a:latin typeface="Arial Narrow"/>
                <a:cs typeface="Arial Narrow"/>
              </a:rPr>
              <a:t>Photo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135" dirty="0">
                <a:latin typeface="Arial Narrow"/>
                <a:cs typeface="Arial Narrow"/>
              </a:rPr>
              <a:t>by</a:t>
            </a:r>
            <a:r>
              <a:rPr sz="1900" b="1" spc="-70" dirty="0">
                <a:latin typeface="Arial Narrow"/>
                <a:cs typeface="Arial Narrow"/>
              </a:rPr>
              <a:t> </a:t>
            </a:r>
            <a:r>
              <a:rPr sz="1900" b="1" spc="195" dirty="0">
                <a:latin typeface="Arial Narrow"/>
                <a:cs typeface="Arial Narrow"/>
              </a:rPr>
              <a:t>Nathan</a:t>
            </a:r>
            <a:r>
              <a:rPr sz="1900" b="1" spc="-70" dirty="0">
                <a:latin typeface="Arial Narrow"/>
                <a:cs typeface="Arial Narrow"/>
              </a:rPr>
              <a:t> </a:t>
            </a:r>
            <a:r>
              <a:rPr sz="1900" b="1" spc="135" dirty="0">
                <a:latin typeface="Arial Narrow"/>
                <a:cs typeface="Arial Narrow"/>
              </a:rPr>
              <a:t>Dumlao</a:t>
            </a:r>
            <a:r>
              <a:rPr sz="1900" b="1" spc="-70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on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Unsplash</a:t>
            </a:r>
            <a:endParaRPr sz="1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51622" y="4460125"/>
            <a:ext cx="731520" cy="690880"/>
          </a:xfrm>
          <a:custGeom>
            <a:avLst/>
            <a:gdLst/>
            <a:ahLst/>
            <a:cxnLst/>
            <a:rect l="l" t="t" r="r" b="b"/>
            <a:pathLst>
              <a:path w="731519" h="690879">
                <a:moveTo>
                  <a:pt x="695833" y="360362"/>
                </a:moveTo>
                <a:lnTo>
                  <a:pt x="693762" y="311950"/>
                </a:lnTo>
                <a:lnTo>
                  <a:pt x="684428" y="263258"/>
                </a:lnTo>
                <a:lnTo>
                  <a:pt x="668045" y="214401"/>
                </a:lnTo>
                <a:lnTo>
                  <a:pt x="662571" y="206362"/>
                </a:lnTo>
                <a:lnTo>
                  <a:pt x="658431" y="200444"/>
                </a:lnTo>
                <a:lnTo>
                  <a:pt x="652818" y="209080"/>
                </a:lnTo>
                <a:lnTo>
                  <a:pt x="647712" y="217106"/>
                </a:lnTo>
                <a:lnTo>
                  <a:pt x="642708" y="224510"/>
                </a:lnTo>
                <a:lnTo>
                  <a:pt x="637387" y="231292"/>
                </a:lnTo>
                <a:lnTo>
                  <a:pt x="629462" y="243230"/>
                </a:lnTo>
                <a:lnTo>
                  <a:pt x="625716" y="255638"/>
                </a:lnTo>
                <a:lnTo>
                  <a:pt x="625398" y="268820"/>
                </a:lnTo>
                <a:lnTo>
                  <a:pt x="627761" y="283070"/>
                </a:lnTo>
                <a:lnTo>
                  <a:pt x="634631" y="326618"/>
                </a:lnTo>
                <a:lnTo>
                  <a:pt x="634796" y="369798"/>
                </a:lnTo>
                <a:lnTo>
                  <a:pt x="628015" y="412445"/>
                </a:lnTo>
                <a:lnTo>
                  <a:pt x="614019" y="454431"/>
                </a:lnTo>
                <a:lnTo>
                  <a:pt x="591845" y="497179"/>
                </a:lnTo>
                <a:lnTo>
                  <a:pt x="564172" y="534657"/>
                </a:lnTo>
                <a:lnTo>
                  <a:pt x="531660" y="566534"/>
                </a:lnTo>
                <a:lnTo>
                  <a:pt x="494944" y="592480"/>
                </a:lnTo>
                <a:lnTo>
                  <a:pt x="454685" y="612190"/>
                </a:lnTo>
                <a:lnTo>
                  <a:pt x="411530" y="625309"/>
                </a:lnTo>
                <a:lnTo>
                  <a:pt x="366115" y="631545"/>
                </a:lnTo>
                <a:lnTo>
                  <a:pt x="319100" y="630542"/>
                </a:lnTo>
                <a:lnTo>
                  <a:pt x="271119" y="621982"/>
                </a:lnTo>
                <a:lnTo>
                  <a:pt x="230466" y="608037"/>
                </a:lnTo>
                <a:lnTo>
                  <a:pt x="192532" y="588124"/>
                </a:lnTo>
                <a:lnTo>
                  <a:pt x="157988" y="562787"/>
                </a:lnTo>
                <a:lnTo>
                  <a:pt x="127508" y="532549"/>
                </a:lnTo>
                <a:lnTo>
                  <a:pt x="101752" y="497967"/>
                </a:lnTo>
                <a:lnTo>
                  <a:pt x="81381" y="459549"/>
                </a:lnTo>
                <a:lnTo>
                  <a:pt x="67068" y="417855"/>
                </a:lnTo>
                <a:lnTo>
                  <a:pt x="59474" y="373405"/>
                </a:lnTo>
                <a:lnTo>
                  <a:pt x="59283" y="326745"/>
                </a:lnTo>
                <a:lnTo>
                  <a:pt x="67144" y="278396"/>
                </a:lnTo>
                <a:lnTo>
                  <a:pt x="81407" y="235267"/>
                </a:lnTo>
                <a:lnTo>
                  <a:pt x="101473" y="196291"/>
                </a:lnTo>
                <a:lnTo>
                  <a:pt x="126631" y="161734"/>
                </a:lnTo>
                <a:lnTo>
                  <a:pt x="156235" y="131813"/>
                </a:lnTo>
                <a:lnTo>
                  <a:pt x="189611" y="106781"/>
                </a:lnTo>
                <a:lnTo>
                  <a:pt x="226085" y="86880"/>
                </a:lnTo>
                <a:lnTo>
                  <a:pt x="264985" y="72364"/>
                </a:lnTo>
                <a:lnTo>
                  <a:pt x="305638" y="63449"/>
                </a:lnTo>
                <a:lnTo>
                  <a:pt x="347370" y="60401"/>
                </a:lnTo>
                <a:lnTo>
                  <a:pt x="389509" y="63461"/>
                </a:lnTo>
                <a:lnTo>
                  <a:pt x="431393" y="72859"/>
                </a:lnTo>
                <a:lnTo>
                  <a:pt x="472351" y="88836"/>
                </a:lnTo>
                <a:lnTo>
                  <a:pt x="511708" y="111645"/>
                </a:lnTo>
                <a:lnTo>
                  <a:pt x="517258" y="115455"/>
                </a:lnTo>
                <a:lnTo>
                  <a:pt x="523036" y="118922"/>
                </a:lnTo>
                <a:lnTo>
                  <a:pt x="527939" y="122059"/>
                </a:lnTo>
                <a:lnTo>
                  <a:pt x="568210" y="84836"/>
                </a:lnTo>
                <a:lnTo>
                  <a:pt x="565899" y="80949"/>
                </a:lnTo>
                <a:lnTo>
                  <a:pt x="565124" y="78574"/>
                </a:lnTo>
                <a:lnTo>
                  <a:pt x="510832" y="41935"/>
                </a:lnTo>
                <a:lnTo>
                  <a:pt x="468680" y="22783"/>
                </a:lnTo>
                <a:lnTo>
                  <a:pt x="424383" y="9664"/>
                </a:lnTo>
                <a:lnTo>
                  <a:pt x="378028" y="2730"/>
                </a:lnTo>
                <a:lnTo>
                  <a:pt x="326466" y="2146"/>
                </a:lnTo>
                <a:lnTo>
                  <a:pt x="277469" y="8470"/>
                </a:lnTo>
                <a:lnTo>
                  <a:pt x="231381" y="21107"/>
                </a:lnTo>
                <a:lnTo>
                  <a:pt x="188506" y="39484"/>
                </a:lnTo>
                <a:lnTo>
                  <a:pt x="149174" y="63004"/>
                </a:lnTo>
                <a:lnTo>
                  <a:pt x="113715" y="91109"/>
                </a:lnTo>
                <a:lnTo>
                  <a:pt x="82448" y="123215"/>
                </a:lnTo>
                <a:lnTo>
                  <a:pt x="55702" y="158737"/>
                </a:lnTo>
                <a:lnTo>
                  <a:pt x="33794" y="197078"/>
                </a:lnTo>
                <a:lnTo>
                  <a:pt x="17043" y="237680"/>
                </a:lnTo>
                <a:lnTo>
                  <a:pt x="5765" y="279946"/>
                </a:lnTo>
                <a:lnTo>
                  <a:pt x="0" y="325120"/>
                </a:lnTo>
                <a:lnTo>
                  <a:pt x="241" y="369989"/>
                </a:lnTo>
                <a:lnTo>
                  <a:pt x="6223" y="414032"/>
                </a:lnTo>
                <a:lnTo>
                  <a:pt x="17691" y="456692"/>
                </a:lnTo>
                <a:lnTo>
                  <a:pt x="34391" y="497459"/>
                </a:lnTo>
                <a:lnTo>
                  <a:pt x="56083" y="535774"/>
                </a:lnTo>
                <a:lnTo>
                  <a:pt x="82486" y="571106"/>
                </a:lnTo>
                <a:lnTo>
                  <a:pt x="113347" y="602907"/>
                </a:lnTo>
                <a:lnTo>
                  <a:pt x="148424" y="630656"/>
                </a:lnTo>
                <a:lnTo>
                  <a:pt x="187464" y="653821"/>
                </a:lnTo>
                <a:lnTo>
                  <a:pt x="230187" y="671842"/>
                </a:lnTo>
                <a:lnTo>
                  <a:pt x="276352" y="684199"/>
                </a:lnTo>
                <a:lnTo>
                  <a:pt x="325704" y="690346"/>
                </a:lnTo>
                <a:lnTo>
                  <a:pt x="379437" y="690041"/>
                </a:lnTo>
                <a:lnTo>
                  <a:pt x="429831" y="682929"/>
                </a:lnTo>
                <a:lnTo>
                  <a:pt x="476796" y="669124"/>
                </a:lnTo>
                <a:lnTo>
                  <a:pt x="520204" y="648716"/>
                </a:lnTo>
                <a:lnTo>
                  <a:pt x="559993" y="621766"/>
                </a:lnTo>
                <a:lnTo>
                  <a:pt x="596036" y="588378"/>
                </a:lnTo>
                <a:lnTo>
                  <a:pt x="628256" y="548640"/>
                </a:lnTo>
                <a:lnTo>
                  <a:pt x="656551" y="502653"/>
                </a:lnTo>
                <a:lnTo>
                  <a:pt x="677430" y="455841"/>
                </a:lnTo>
                <a:lnTo>
                  <a:pt x="690460" y="408368"/>
                </a:lnTo>
                <a:lnTo>
                  <a:pt x="695833" y="360362"/>
                </a:lnTo>
                <a:close/>
              </a:path>
              <a:path w="731519" h="690879">
                <a:moveTo>
                  <a:pt x="730935" y="15494"/>
                </a:moveTo>
                <a:lnTo>
                  <a:pt x="730859" y="8280"/>
                </a:lnTo>
                <a:lnTo>
                  <a:pt x="726859" y="0"/>
                </a:lnTo>
                <a:lnTo>
                  <a:pt x="719658" y="3771"/>
                </a:lnTo>
                <a:lnTo>
                  <a:pt x="711568" y="6477"/>
                </a:lnTo>
                <a:lnTo>
                  <a:pt x="682091" y="30899"/>
                </a:lnTo>
                <a:lnTo>
                  <a:pt x="626300" y="87426"/>
                </a:lnTo>
                <a:lnTo>
                  <a:pt x="592518" y="123228"/>
                </a:lnTo>
                <a:lnTo>
                  <a:pt x="558774" y="159054"/>
                </a:lnTo>
                <a:lnTo>
                  <a:pt x="525056" y="194919"/>
                </a:lnTo>
                <a:lnTo>
                  <a:pt x="491350" y="230784"/>
                </a:lnTo>
                <a:lnTo>
                  <a:pt x="390309" y="338480"/>
                </a:lnTo>
                <a:lnTo>
                  <a:pt x="354317" y="378155"/>
                </a:lnTo>
                <a:lnTo>
                  <a:pt x="341363" y="392569"/>
                </a:lnTo>
                <a:lnTo>
                  <a:pt x="329247" y="382079"/>
                </a:lnTo>
                <a:lnTo>
                  <a:pt x="324192" y="377685"/>
                </a:lnTo>
                <a:lnTo>
                  <a:pt x="299135" y="355117"/>
                </a:lnTo>
                <a:lnTo>
                  <a:pt x="278701" y="336854"/>
                </a:lnTo>
                <a:lnTo>
                  <a:pt x="258610" y="318274"/>
                </a:lnTo>
                <a:lnTo>
                  <a:pt x="239242" y="298983"/>
                </a:lnTo>
                <a:lnTo>
                  <a:pt x="220116" y="283667"/>
                </a:lnTo>
                <a:lnTo>
                  <a:pt x="200279" y="276847"/>
                </a:lnTo>
                <a:lnTo>
                  <a:pt x="179451" y="277964"/>
                </a:lnTo>
                <a:lnTo>
                  <a:pt x="157378" y="286461"/>
                </a:lnTo>
                <a:lnTo>
                  <a:pt x="151879" y="289369"/>
                </a:lnTo>
                <a:lnTo>
                  <a:pt x="146062" y="291693"/>
                </a:lnTo>
                <a:lnTo>
                  <a:pt x="140703" y="294767"/>
                </a:lnTo>
                <a:lnTo>
                  <a:pt x="123012" y="307644"/>
                </a:lnTo>
                <a:lnTo>
                  <a:pt x="115328" y="321005"/>
                </a:lnTo>
                <a:lnTo>
                  <a:pt x="117703" y="335965"/>
                </a:lnTo>
                <a:lnTo>
                  <a:pt x="164503" y="391109"/>
                </a:lnTo>
                <a:lnTo>
                  <a:pt x="198983" y="428396"/>
                </a:lnTo>
                <a:lnTo>
                  <a:pt x="233603" y="465543"/>
                </a:lnTo>
                <a:lnTo>
                  <a:pt x="303022" y="539699"/>
                </a:lnTo>
                <a:lnTo>
                  <a:pt x="333705" y="562711"/>
                </a:lnTo>
                <a:lnTo>
                  <a:pt x="342925" y="564896"/>
                </a:lnTo>
                <a:lnTo>
                  <a:pt x="351815" y="562254"/>
                </a:lnTo>
                <a:lnTo>
                  <a:pt x="384136" y="532257"/>
                </a:lnTo>
                <a:lnTo>
                  <a:pt x="433730" y="464083"/>
                </a:lnTo>
                <a:lnTo>
                  <a:pt x="463651" y="420255"/>
                </a:lnTo>
                <a:lnTo>
                  <a:pt x="493534" y="376402"/>
                </a:lnTo>
                <a:lnTo>
                  <a:pt x="523379" y="332524"/>
                </a:lnTo>
                <a:lnTo>
                  <a:pt x="553186" y="288620"/>
                </a:lnTo>
                <a:lnTo>
                  <a:pt x="582968" y="244690"/>
                </a:lnTo>
                <a:lnTo>
                  <a:pt x="612711" y="200748"/>
                </a:lnTo>
                <a:lnTo>
                  <a:pt x="642442" y="156794"/>
                </a:lnTo>
                <a:lnTo>
                  <a:pt x="672134" y="112814"/>
                </a:lnTo>
                <a:lnTo>
                  <a:pt x="699122" y="70650"/>
                </a:lnTo>
                <a:lnTo>
                  <a:pt x="725093" y="27800"/>
                </a:lnTo>
                <a:lnTo>
                  <a:pt x="728522" y="21920"/>
                </a:lnTo>
                <a:lnTo>
                  <a:pt x="730935" y="15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98697" y="317873"/>
            <a:ext cx="11085195" cy="3625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95"/>
              </a:spcBef>
            </a:pPr>
            <a:r>
              <a:rPr sz="10150" spc="-220" dirty="0"/>
              <a:t>COVID-</a:t>
            </a:r>
            <a:r>
              <a:rPr sz="10150" spc="-350" dirty="0"/>
              <a:t>19</a:t>
            </a:r>
            <a:r>
              <a:rPr sz="10150" spc="409" dirty="0"/>
              <a:t> </a:t>
            </a:r>
            <a:r>
              <a:rPr sz="10150" spc="-645" dirty="0"/>
              <a:t>PANDEMIC</a:t>
            </a:r>
            <a:r>
              <a:rPr sz="10150" spc="405" dirty="0"/>
              <a:t> </a:t>
            </a:r>
            <a:r>
              <a:rPr sz="10150" spc="335" dirty="0"/>
              <a:t>&amp; </a:t>
            </a:r>
            <a:r>
              <a:rPr sz="10150" spc="-894" dirty="0"/>
              <a:t>AWARENESS</a:t>
            </a:r>
            <a:r>
              <a:rPr sz="10150" spc="395" dirty="0"/>
              <a:t> </a:t>
            </a:r>
            <a:r>
              <a:rPr sz="10150" spc="-969" dirty="0"/>
              <a:t>OF</a:t>
            </a:r>
            <a:r>
              <a:rPr sz="10150" spc="390" dirty="0"/>
              <a:t> </a:t>
            </a:r>
            <a:r>
              <a:rPr sz="10150" spc="-819" dirty="0"/>
              <a:t>POTS</a:t>
            </a:r>
            <a:endParaRPr sz="10150"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51622" y="7319238"/>
            <a:ext cx="731520" cy="690880"/>
          </a:xfrm>
          <a:custGeom>
            <a:avLst/>
            <a:gdLst/>
            <a:ahLst/>
            <a:cxnLst/>
            <a:rect l="l" t="t" r="r" b="b"/>
            <a:pathLst>
              <a:path w="731519" h="690879">
                <a:moveTo>
                  <a:pt x="695833" y="360349"/>
                </a:moveTo>
                <a:lnTo>
                  <a:pt x="693762" y="311950"/>
                </a:lnTo>
                <a:lnTo>
                  <a:pt x="684428" y="263245"/>
                </a:lnTo>
                <a:lnTo>
                  <a:pt x="668045" y="214388"/>
                </a:lnTo>
                <a:lnTo>
                  <a:pt x="662571" y="206349"/>
                </a:lnTo>
                <a:lnTo>
                  <a:pt x="658431" y="200431"/>
                </a:lnTo>
                <a:lnTo>
                  <a:pt x="652818" y="209067"/>
                </a:lnTo>
                <a:lnTo>
                  <a:pt x="647712" y="217106"/>
                </a:lnTo>
                <a:lnTo>
                  <a:pt x="642708" y="224510"/>
                </a:lnTo>
                <a:lnTo>
                  <a:pt x="637387" y="231279"/>
                </a:lnTo>
                <a:lnTo>
                  <a:pt x="629462" y="243217"/>
                </a:lnTo>
                <a:lnTo>
                  <a:pt x="625716" y="255625"/>
                </a:lnTo>
                <a:lnTo>
                  <a:pt x="625398" y="268820"/>
                </a:lnTo>
                <a:lnTo>
                  <a:pt x="627761" y="283070"/>
                </a:lnTo>
                <a:lnTo>
                  <a:pt x="634631" y="326618"/>
                </a:lnTo>
                <a:lnTo>
                  <a:pt x="634796" y="369785"/>
                </a:lnTo>
                <a:lnTo>
                  <a:pt x="628015" y="412445"/>
                </a:lnTo>
                <a:lnTo>
                  <a:pt x="614019" y="454431"/>
                </a:lnTo>
                <a:lnTo>
                  <a:pt x="591845" y="497179"/>
                </a:lnTo>
                <a:lnTo>
                  <a:pt x="564172" y="534644"/>
                </a:lnTo>
                <a:lnTo>
                  <a:pt x="531660" y="566521"/>
                </a:lnTo>
                <a:lnTo>
                  <a:pt x="494944" y="592480"/>
                </a:lnTo>
                <a:lnTo>
                  <a:pt x="454685" y="612178"/>
                </a:lnTo>
                <a:lnTo>
                  <a:pt x="411530" y="625309"/>
                </a:lnTo>
                <a:lnTo>
                  <a:pt x="366115" y="631532"/>
                </a:lnTo>
                <a:lnTo>
                  <a:pt x="319100" y="630529"/>
                </a:lnTo>
                <a:lnTo>
                  <a:pt x="271119" y="621969"/>
                </a:lnTo>
                <a:lnTo>
                  <a:pt x="230466" y="608025"/>
                </a:lnTo>
                <a:lnTo>
                  <a:pt x="192532" y="588111"/>
                </a:lnTo>
                <a:lnTo>
                  <a:pt x="157988" y="562775"/>
                </a:lnTo>
                <a:lnTo>
                  <a:pt x="127508" y="532549"/>
                </a:lnTo>
                <a:lnTo>
                  <a:pt x="101752" y="497954"/>
                </a:lnTo>
                <a:lnTo>
                  <a:pt x="81381" y="459549"/>
                </a:lnTo>
                <a:lnTo>
                  <a:pt x="67068" y="417842"/>
                </a:lnTo>
                <a:lnTo>
                  <a:pt x="59474" y="373392"/>
                </a:lnTo>
                <a:lnTo>
                  <a:pt x="59283" y="326732"/>
                </a:lnTo>
                <a:lnTo>
                  <a:pt x="67144" y="278396"/>
                </a:lnTo>
                <a:lnTo>
                  <a:pt x="81407" y="235254"/>
                </a:lnTo>
                <a:lnTo>
                  <a:pt x="101473" y="196291"/>
                </a:lnTo>
                <a:lnTo>
                  <a:pt x="126631" y="161721"/>
                </a:lnTo>
                <a:lnTo>
                  <a:pt x="156235" y="131800"/>
                </a:lnTo>
                <a:lnTo>
                  <a:pt x="189611" y="106768"/>
                </a:lnTo>
                <a:lnTo>
                  <a:pt x="226085" y="86880"/>
                </a:lnTo>
                <a:lnTo>
                  <a:pt x="264985" y="72351"/>
                </a:lnTo>
                <a:lnTo>
                  <a:pt x="305638" y="63449"/>
                </a:lnTo>
                <a:lnTo>
                  <a:pt x="347370" y="60401"/>
                </a:lnTo>
                <a:lnTo>
                  <a:pt x="389509" y="63449"/>
                </a:lnTo>
                <a:lnTo>
                  <a:pt x="431393" y="72847"/>
                </a:lnTo>
                <a:lnTo>
                  <a:pt x="472351" y="88836"/>
                </a:lnTo>
                <a:lnTo>
                  <a:pt x="511708" y="111645"/>
                </a:lnTo>
                <a:lnTo>
                  <a:pt x="517258" y="115455"/>
                </a:lnTo>
                <a:lnTo>
                  <a:pt x="523036" y="118922"/>
                </a:lnTo>
                <a:lnTo>
                  <a:pt x="527939" y="122047"/>
                </a:lnTo>
                <a:lnTo>
                  <a:pt x="568210" y="84836"/>
                </a:lnTo>
                <a:lnTo>
                  <a:pt x="565899" y="80937"/>
                </a:lnTo>
                <a:lnTo>
                  <a:pt x="565124" y="78562"/>
                </a:lnTo>
                <a:lnTo>
                  <a:pt x="510832" y="41935"/>
                </a:lnTo>
                <a:lnTo>
                  <a:pt x="468680" y="22783"/>
                </a:lnTo>
                <a:lnTo>
                  <a:pt x="424383" y="9664"/>
                </a:lnTo>
                <a:lnTo>
                  <a:pt x="378028" y="2730"/>
                </a:lnTo>
                <a:lnTo>
                  <a:pt x="326466" y="2146"/>
                </a:lnTo>
                <a:lnTo>
                  <a:pt x="277469" y="8458"/>
                </a:lnTo>
                <a:lnTo>
                  <a:pt x="231381" y="21094"/>
                </a:lnTo>
                <a:lnTo>
                  <a:pt x="188506" y="39471"/>
                </a:lnTo>
                <a:lnTo>
                  <a:pt x="149174" y="63004"/>
                </a:lnTo>
                <a:lnTo>
                  <a:pt x="113715" y="91109"/>
                </a:lnTo>
                <a:lnTo>
                  <a:pt x="82448" y="123215"/>
                </a:lnTo>
                <a:lnTo>
                  <a:pt x="55702" y="158724"/>
                </a:lnTo>
                <a:lnTo>
                  <a:pt x="33794" y="197078"/>
                </a:lnTo>
                <a:lnTo>
                  <a:pt x="17043" y="237667"/>
                </a:lnTo>
                <a:lnTo>
                  <a:pt x="5765" y="279946"/>
                </a:lnTo>
                <a:lnTo>
                  <a:pt x="0" y="325107"/>
                </a:lnTo>
                <a:lnTo>
                  <a:pt x="241" y="369989"/>
                </a:lnTo>
                <a:lnTo>
                  <a:pt x="6223" y="414020"/>
                </a:lnTo>
                <a:lnTo>
                  <a:pt x="17691" y="456692"/>
                </a:lnTo>
                <a:lnTo>
                  <a:pt x="34391" y="497446"/>
                </a:lnTo>
                <a:lnTo>
                  <a:pt x="56083" y="535762"/>
                </a:lnTo>
                <a:lnTo>
                  <a:pt x="82486" y="571093"/>
                </a:lnTo>
                <a:lnTo>
                  <a:pt x="113347" y="602907"/>
                </a:lnTo>
                <a:lnTo>
                  <a:pt x="148424" y="630656"/>
                </a:lnTo>
                <a:lnTo>
                  <a:pt x="187464" y="653808"/>
                </a:lnTo>
                <a:lnTo>
                  <a:pt x="230187" y="671842"/>
                </a:lnTo>
                <a:lnTo>
                  <a:pt x="276352" y="684187"/>
                </a:lnTo>
                <a:lnTo>
                  <a:pt x="325704" y="690333"/>
                </a:lnTo>
                <a:lnTo>
                  <a:pt x="379437" y="690029"/>
                </a:lnTo>
                <a:lnTo>
                  <a:pt x="429831" y="682929"/>
                </a:lnTo>
                <a:lnTo>
                  <a:pt x="476796" y="669124"/>
                </a:lnTo>
                <a:lnTo>
                  <a:pt x="520204" y="648703"/>
                </a:lnTo>
                <a:lnTo>
                  <a:pt x="559993" y="621753"/>
                </a:lnTo>
                <a:lnTo>
                  <a:pt x="596036" y="588378"/>
                </a:lnTo>
                <a:lnTo>
                  <a:pt x="628256" y="548640"/>
                </a:lnTo>
                <a:lnTo>
                  <a:pt x="656551" y="502640"/>
                </a:lnTo>
                <a:lnTo>
                  <a:pt x="677430" y="455828"/>
                </a:lnTo>
                <a:lnTo>
                  <a:pt x="690460" y="408355"/>
                </a:lnTo>
                <a:lnTo>
                  <a:pt x="695833" y="360349"/>
                </a:lnTo>
                <a:close/>
              </a:path>
              <a:path w="731519" h="690879">
                <a:moveTo>
                  <a:pt x="730935" y="15494"/>
                </a:moveTo>
                <a:lnTo>
                  <a:pt x="730859" y="8280"/>
                </a:lnTo>
                <a:lnTo>
                  <a:pt x="726859" y="0"/>
                </a:lnTo>
                <a:lnTo>
                  <a:pt x="719658" y="3771"/>
                </a:lnTo>
                <a:lnTo>
                  <a:pt x="711568" y="6477"/>
                </a:lnTo>
                <a:lnTo>
                  <a:pt x="682091" y="30899"/>
                </a:lnTo>
                <a:lnTo>
                  <a:pt x="626300" y="87414"/>
                </a:lnTo>
                <a:lnTo>
                  <a:pt x="592518" y="123215"/>
                </a:lnTo>
                <a:lnTo>
                  <a:pt x="558774" y="159054"/>
                </a:lnTo>
                <a:lnTo>
                  <a:pt x="525056" y="194906"/>
                </a:lnTo>
                <a:lnTo>
                  <a:pt x="491350" y="230784"/>
                </a:lnTo>
                <a:lnTo>
                  <a:pt x="390309" y="338480"/>
                </a:lnTo>
                <a:lnTo>
                  <a:pt x="354317" y="378142"/>
                </a:lnTo>
                <a:lnTo>
                  <a:pt x="341363" y="392557"/>
                </a:lnTo>
                <a:lnTo>
                  <a:pt x="329247" y="382079"/>
                </a:lnTo>
                <a:lnTo>
                  <a:pt x="324192" y="377672"/>
                </a:lnTo>
                <a:lnTo>
                  <a:pt x="299135" y="355117"/>
                </a:lnTo>
                <a:lnTo>
                  <a:pt x="278701" y="336842"/>
                </a:lnTo>
                <a:lnTo>
                  <a:pt x="258610" y="318262"/>
                </a:lnTo>
                <a:lnTo>
                  <a:pt x="239242" y="298983"/>
                </a:lnTo>
                <a:lnTo>
                  <a:pt x="220116" y="283667"/>
                </a:lnTo>
                <a:lnTo>
                  <a:pt x="200279" y="276834"/>
                </a:lnTo>
                <a:lnTo>
                  <a:pt x="179451" y="277952"/>
                </a:lnTo>
                <a:lnTo>
                  <a:pt x="157378" y="286461"/>
                </a:lnTo>
                <a:lnTo>
                  <a:pt x="151879" y="289356"/>
                </a:lnTo>
                <a:lnTo>
                  <a:pt x="146062" y="291680"/>
                </a:lnTo>
                <a:lnTo>
                  <a:pt x="140703" y="294767"/>
                </a:lnTo>
                <a:lnTo>
                  <a:pt x="123012" y="307632"/>
                </a:lnTo>
                <a:lnTo>
                  <a:pt x="115328" y="320992"/>
                </a:lnTo>
                <a:lnTo>
                  <a:pt x="117703" y="335965"/>
                </a:lnTo>
                <a:lnTo>
                  <a:pt x="164503" y="391109"/>
                </a:lnTo>
                <a:lnTo>
                  <a:pt x="198983" y="428383"/>
                </a:lnTo>
                <a:lnTo>
                  <a:pt x="233603" y="465531"/>
                </a:lnTo>
                <a:lnTo>
                  <a:pt x="303022" y="539699"/>
                </a:lnTo>
                <a:lnTo>
                  <a:pt x="333705" y="562711"/>
                </a:lnTo>
                <a:lnTo>
                  <a:pt x="342925" y="564883"/>
                </a:lnTo>
                <a:lnTo>
                  <a:pt x="351815" y="562254"/>
                </a:lnTo>
                <a:lnTo>
                  <a:pt x="384136" y="532244"/>
                </a:lnTo>
                <a:lnTo>
                  <a:pt x="433730" y="464070"/>
                </a:lnTo>
                <a:lnTo>
                  <a:pt x="463651" y="420243"/>
                </a:lnTo>
                <a:lnTo>
                  <a:pt x="493534" y="376389"/>
                </a:lnTo>
                <a:lnTo>
                  <a:pt x="523379" y="332511"/>
                </a:lnTo>
                <a:lnTo>
                  <a:pt x="553186" y="288607"/>
                </a:lnTo>
                <a:lnTo>
                  <a:pt x="582968" y="244690"/>
                </a:lnTo>
                <a:lnTo>
                  <a:pt x="612711" y="200748"/>
                </a:lnTo>
                <a:lnTo>
                  <a:pt x="642442" y="156781"/>
                </a:lnTo>
                <a:lnTo>
                  <a:pt x="672134" y="112801"/>
                </a:lnTo>
                <a:lnTo>
                  <a:pt x="699122" y="70637"/>
                </a:lnTo>
                <a:lnTo>
                  <a:pt x="725093" y="27800"/>
                </a:lnTo>
                <a:lnTo>
                  <a:pt x="728522" y="21907"/>
                </a:lnTo>
                <a:lnTo>
                  <a:pt x="730935" y="15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22019">
              <a:lnSpc>
                <a:spcPct val="115700"/>
              </a:lnSpc>
              <a:spcBef>
                <a:spcPts val="100"/>
              </a:spcBef>
            </a:pPr>
            <a:r>
              <a:rPr spc="165" dirty="0"/>
              <a:t>Public</a:t>
            </a:r>
            <a:r>
              <a:rPr spc="40" dirty="0"/>
              <a:t> </a:t>
            </a:r>
            <a:r>
              <a:rPr spc="195" dirty="0"/>
              <a:t>awareness</a:t>
            </a:r>
            <a:r>
              <a:rPr spc="45" dirty="0"/>
              <a:t> </a:t>
            </a:r>
            <a:r>
              <a:rPr spc="195" dirty="0"/>
              <a:t>increased</a:t>
            </a:r>
            <a:r>
              <a:rPr spc="40" dirty="0"/>
              <a:t> </a:t>
            </a:r>
            <a:r>
              <a:rPr spc="110" dirty="0"/>
              <a:t>following</a:t>
            </a:r>
            <a:r>
              <a:rPr spc="45" dirty="0"/>
              <a:t> </a:t>
            </a:r>
            <a:r>
              <a:rPr dirty="0"/>
              <a:t>COVID-</a:t>
            </a:r>
            <a:r>
              <a:rPr spc="55" dirty="0"/>
              <a:t>19</a:t>
            </a:r>
            <a:r>
              <a:rPr spc="45" dirty="0"/>
              <a:t> </a:t>
            </a:r>
            <a:r>
              <a:rPr spc="229" dirty="0"/>
              <a:t>as </a:t>
            </a:r>
            <a:r>
              <a:rPr spc="170" dirty="0"/>
              <a:t>professionals</a:t>
            </a:r>
            <a:r>
              <a:rPr spc="20" dirty="0"/>
              <a:t> </a:t>
            </a:r>
            <a:r>
              <a:rPr spc="150" dirty="0"/>
              <a:t>observed</a:t>
            </a:r>
            <a:r>
              <a:rPr spc="20" dirty="0"/>
              <a:t> </a:t>
            </a:r>
            <a:r>
              <a:rPr spc="240" dirty="0"/>
              <a:t>a</a:t>
            </a:r>
            <a:r>
              <a:rPr spc="25" dirty="0"/>
              <a:t> </a:t>
            </a:r>
            <a:r>
              <a:rPr spc="175" dirty="0"/>
              <a:t>significant</a:t>
            </a:r>
            <a:r>
              <a:rPr spc="20" dirty="0"/>
              <a:t> </a:t>
            </a:r>
            <a:r>
              <a:rPr spc="190" dirty="0"/>
              <a:t>number</a:t>
            </a:r>
            <a:r>
              <a:rPr spc="20" dirty="0"/>
              <a:t> </a:t>
            </a:r>
            <a:r>
              <a:rPr spc="75" dirty="0"/>
              <a:t>of </a:t>
            </a:r>
            <a:r>
              <a:rPr spc="165" dirty="0"/>
              <a:t>individuals</a:t>
            </a:r>
            <a:r>
              <a:rPr spc="5" dirty="0"/>
              <a:t> </a:t>
            </a:r>
            <a:r>
              <a:rPr spc="150" dirty="0"/>
              <a:t>exhibiting</a:t>
            </a:r>
            <a:r>
              <a:rPr spc="10" dirty="0"/>
              <a:t> </a:t>
            </a:r>
            <a:r>
              <a:rPr spc="190" dirty="0"/>
              <a:t>symptoms</a:t>
            </a:r>
            <a:r>
              <a:rPr spc="5" dirty="0"/>
              <a:t> </a:t>
            </a:r>
            <a:r>
              <a:rPr spc="100" dirty="0"/>
              <a:t>of</a:t>
            </a:r>
            <a:r>
              <a:rPr spc="10" dirty="0"/>
              <a:t> </a:t>
            </a:r>
            <a:r>
              <a:rPr spc="55" dirty="0"/>
              <a:t>POTS</a:t>
            </a:r>
            <a:r>
              <a:rPr spc="5" dirty="0"/>
              <a:t> </a:t>
            </a:r>
            <a:r>
              <a:rPr spc="140" dirty="0"/>
              <a:t>after</a:t>
            </a:r>
            <a:r>
              <a:rPr spc="10" dirty="0"/>
              <a:t> </a:t>
            </a:r>
            <a:r>
              <a:rPr spc="130" dirty="0"/>
              <a:t>their </a:t>
            </a:r>
            <a:r>
              <a:rPr spc="135" dirty="0"/>
              <a:t>recovery</a:t>
            </a:r>
            <a:r>
              <a:rPr spc="5" dirty="0"/>
              <a:t> </a:t>
            </a:r>
            <a:r>
              <a:rPr spc="155" dirty="0"/>
              <a:t>from</a:t>
            </a:r>
            <a:r>
              <a:rPr spc="10" dirty="0"/>
              <a:t> </a:t>
            </a:r>
            <a:r>
              <a:rPr spc="140" dirty="0"/>
              <a:t>the</a:t>
            </a:r>
            <a:r>
              <a:rPr spc="5" dirty="0"/>
              <a:t> </a:t>
            </a:r>
            <a:r>
              <a:rPr spc="114" dirty="0"/>
              <a:t>virus.</a:t>
            </a:r>
          </a:p>
          <a:p>
            <a:pPr>
              <a:lnSpc>
                <a:spcPct val="100000"/>
              </a:lnSpc>
            </a:pPr>
            <a:endParaRPr spc="114" dirty="0"/>
          </a:p>
          <a:p>
            <a:pPr>
              <a:lnSpc>
                <a:spcPct val="100000"/>
              </a:lnSpc>
              <a:spcBef>
                <a:spcPts val="1240"/>
              </a:spcBef>
            </a:pPr>
            <a:endParaRPr spc="114" dirty="0"/>
          </a:p>
          <a:p>
            <a:pPr marL="12700" marR="5080">
              <a:lnSpc>
                <a:spcPct val="115700"/>
              </a:lnSpc>
            </a:pPr>
            <a:r>
              <a:rPr b="1" spc="180" dirty="0">
                <a:latin typeface="Calibri"/>
                <a:cs typeface="Calibri"/>
              </a:rPr>
              <a:t>Postural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165" dirty="0">
                <a:latin typeface="Calibri"/>
                <a:cs typeface="Calibri"/>
              </a:rPr>
              <a:t>Orthostatic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spc="190" dirty="0">
                <a:latin typeface="Calibri"/>
                <a:cs typeface="Calibri"/>
              </a:rPr>
              <a:t>Tachycardia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spc="185" dirty="0">
                <a:latin typeface="Calibri"/>
                <a:cs typeface="Calibri"/>
              </a:rPr>
              <a:t>Syndrome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spc="160" dirty="0"/>
              <a:t>refers</a:t>
            </a:r>
            <a:r>
              <a:rPr spc="10" dirty="0"/>
              <a:t> </a:t>
            </a:r>
            <a:r>
              <a:rPr spc="100" dirty="0"/>
              <a:t>to</a:t>
            </a:r>
            <a:r>
              <a:rPr spc="5" dirty="0"/>
              <a:t> </a:t>
            </a:r>
            <a:r>
              <a:rPr spc="190" dirty="0"/>
              <a:t>a </a:t>
            </a:r>
            <a:r>
              <a:rPr spc="140" dirty="0"/>
              <a:t>group</a:t>
            </a:r>
            <a:r>
              <a:rPr dirty="0"/>
              <a:t> </a:t>
            </a:r>
            <a:r>
              <a:rPr spc="105" dirty="0"/>
              <a:t>of</a:t>
            </a:r>
            <a:r>
              <a:rPr spc="5" dirty="0"/>
              <a:t> </a:t>
            </a:r>
            <a:r>
              <a:rPr spc="195" dirty="0"/>
              <a:t>symptoms</a:t>
            </a:r>
            <a:r>
              <a:rPr spc="5" dirty="0"/>
              <a:t> </a:t>
            </a:r>
            <a:r>
              <a:rPr spc="140" dirty="0"/>
              <a:t>that</a:t>
            </a:r>
            <a:r>
              <a:rPr spc="5" dirty="0"/>
              <a:t> </a:t>
            </a:r>
            <a:r>
              <a:rPr spc="185" dirty="0"/>
              <a:t>occur</a:t>
            </a:r>
            <a:r>
              <a:rPr spc="5" dirty="0"/>
              <a:t> </a:t>
            </a:r>
            <a:r>
              <a:rPr spc="135" dirty="0"/>
              <a:t>when</a:t>
            </a:r>
            <a:r>
              <a:rPr spc="5" dirty="0"/>
              <a:t> </a:t>
            </a:r>
            <a:r>
              <a:rPr spc="220" dirty="0"/>
              <a:t>an</a:t>
            </a:r>
            <a:r>
              <a:rPr spc="5" dirty="0"/>
              <a:t> </a:t>
            </a:r>
            <a:r>
              <a:rPr spc="145" dirty="0"/>
              <a:t>individual </a:t>
            </a:r>
            <a:r>
              <a:rPr spc="175" dirty="0"/>
              <a:t>transitions</a:t>
            </a:r>
            <a:r>
              <a:rPr spc="5" dirty="0"/>
              <a:t> </a:t>
            </a:r>
            <a:r>
              <a:rPr spc="160" dirty="0"/>
              <a:t>from</a:t>
            </a:r>
            <a:r>
              <a:rPr spc="5" dirty="0"/>
              <a:t> </a:t>
            </a:r>
            <a:r>
              <a:rPr spc="125" dirty="0"/>
              <a:t>lying</a:t>
            </a:r>
            <a:r>
              <a:rPr spc="5" dirty="0"/>
              <a:t> </a:t>
            </a:r>
            <a:r>
              <a:rPr spc="125" dirty="0"/>
              <a:t>down</a:t>
            </a:r>
            <a:r>
              <a:rPr spc="5" dirty="0"/>
              <a:t> </a:t>
            </a:r>
            <a:r>
              <a:rPr spc="100" dirty="0"/>
              <a:t>to</a:t>
            </a:r>
            <a:r>
              <a:rPr spc="5" dirty="0"/>
              <a:t> </a:t>
            </a:r>
            <a:r>
              <a:rPr spc="140" dirty="0"/>
              <a:t>sitting,</a:t>
            </a:r>
            <a:r>
              <a:rPr spc="5" dirty="0"/>
              <a:t> </a:t>
            </a:r>
            <a:r>
              <a:rPr spc="195" dirty="0"/>
              <a:t>and</a:t>
            </a:r>
            <a:r>
              <a:rPr spc="5" dirty="0"/>
              <a:t> </a:t>
            </a:r>
            <a:r>
              <a:rPr spc="155" dirty="0"/>
              <a:t>then</a:t>
            </a:r>
            <a:r>
              <a:rPr spc="5" dirty="0"/>
              <a:t> </a:t>
            </a:r>
            <a:r>
              <a:rPr spc="75" dirty="0"/>
              <a:t>to </a:t>
            </a:r>
            <a:r>
              <a:rPr spc="155" dirty="0"/>
              <a:t>standing.</a:t>
            </a:r>
            <a:r>
              <a:rPr spc="20" dirty="0"/>
              <a:t> </a:t>
            </a:r>
            <a:r>
              <a:rPr spc="50" dirty="0"/>
              <a:t>(</a:t>
            </a:r>
            <a:r>
              <a:rPr b="1" spc="50" dirty="0">
                <a:latin typeface="Calibri"/>
                <a:cs typeface="Calibri"/>
              </a:rPr>
              <a:t>NOTE</a:t>
            </a:r>
            <a:r>
              <a:rPr spc="50" dirty="0"/>
              <a:t>-</a:t>
            </a:r>
            <a:r>
              <a:rPr dirty="0"/>
              <a:t>-</a:t>
            </a:r>
            <a:r>
              <a:rPr spc="170" dirty="0"/>
              <a:t>these</a:t>
            </a:r>
            <a:r>
              <a:rPr spc="20" dirty="0"/>
              <a:t> </a:t>
            </a:r>
            <a:r>
              <a:rPr spc="180" dirty="0"/>
              <a:t>are</a:t>
            </a:r>
            <a:r>
              <a:rPr spc="20" dirty="0"/>
              <a:t> </a:t>
            </a:r>
            <a:r>
              <a:rPr spc="135" dirty="0"/>
              <a:t>not</a:t>
            </a:r>
            <a:r>
              <a:rPr spc="20" dirty="0"/>
              <a:t> </a:t>
            </a:r>
            <a:r>
              <a:rPr spc="140" dirty="0"/>
              <a:t>the</a:t>
            </a:r>
            <a:r>
              <a:rPr spc="20" dirty="0"/>
              <a:t> </a:t>
            </a:r>
            <a:r>
              <a:rPr spc="114" dirty="0"/>
              <a:t>only</a:t>
            </a:r>
            <a:r>
              <a:rPr spc="20" dirty="0"/>
              <a:t> </a:t>
            </a:r>
            <a:r>
              <a:rPr spc="204" dirty="0"/>
              <a:t>instances</a:t>
            </a:r>
            <a:r>
              <a:rPr spc="20" dirty="0"/>
              <a:t> </a:t>
            </a:r>
            <a:r>
              <a:rPr spc="135" dirty="0"/>
              <a:t>when</a:t>
            </a:r>
            <a:r>
              <a:rPr spc="20" dirty="0"/>
              <a:t> </a:t>
            </a:r>
            <a:r>
              <a:rPr spc="190" dirty="0"/>
              <a:t>a </a:t>
            </a:r>
            <a:r>
              <a:rPr spc="170" dirty="0"/>
              <a:t>person</a:t>
            </a:r>
            <a:r>
              <a:rPr spc="10" dirty="0"/>
              <a:t> </a:t>
            </a:r>
            <a:r>
              <a:rPr spc="200" dirty="0"/>
              <a:t>may</a:t>
            </a:r>
            <a:r>
              <a:rPr spc="15" dirty="0"/>
              <a:t> </a:t>
            </a:r>
            <a:r>
              <a:rPr spc="175" dirty="0"/>
              <a:t>experience</a:t>
            </a:r>
            <a:r>
              <a:rPr spc="15" dirty="0"/>
              <a:t> </a:t>
            </a:r>
            <a:r>
              <a:rPr spc="145" dirty="0"/>
              <a:t>symptoms.)</a:t>
            </a:r>
          </a:p>
        </p:txBody>
      </p:sp>
      <p:grpSp>
        <p:nvGrpSpPr>
          <p:cNvPr id="2" name="object 2" descr="A person wearing a mask. Another person holding their forehead, and the image looks blurred and distorted."/>
          <p:cNvGrpSpPr/>
          <p:nvPr/>
        </p:nvGrpSpPr>
        <p:grpSpPr>
          <a:xfrm>
            <a:off x="13003082" y="622170"/>
            <a:ext cx="4504055" cy="9073515"/>
            <a:chOff x="13003082" y="622170"/>
            <a:chExt cx="4504055" cy="9073515"/>
          </a:xfrm>
        </p:grpSpPr>
        <p:sp>
          <p:nvSpPr>
            <p:cNvPr id="3" name="object 3"/>
            <p:cNvSpPr/>
            <p:nvPr/>
          </p:nvSpPr>
          <p:spPr>
            <a:xfrm>
              <a:off x="13003082" y="622170"/>
              <a:ext cx="4504055" cy="9073515"/>
            </a:xfrm>
            <a:custGeom>
              <a:avLst/>
              <a:gdLst/>
              <a:ahLst/>
              <a:cxnLst/>
              <a:rect l="l" t="t" r="r" b="b"/>
              <a:pathLst>
                <a:path w="4504055" h="9073515">
                  <a:moveTo>
                    <a:pt x="4503967" y="9073194"/>
                  </a:moveTo>
                  <a:lnTo>
                    <a:pt x="0" y="9073194"/>
                  </a:lnTo>
                  <a:lnTo>
                    <a:pt x="0" y="0"/>
                  </a:lnTo>
                  <a:lnTo>
                    <a:pt x="4503967" y="0"/>
                  </a:lnTo>
                  <a:lnTo>
                    <a:pt x="4503967" y="90731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273461" y="1195555"/>
              <a:ext cx="3963211" cy="396321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73461" y="5324811"/>
              <a:ext cx="3963210" cy="3963211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3003082" y="622170"/>
            <a:ext cx="4504055" cy="90735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99415" algn="ctr">
              <a:lnSpc>
                <a:spcPct val="100000"/>
              </a:lnSpc>
              <a:spcBef>
                <a:spcPts val="400"/>
              </a:spcBef>
            </a:pPr>
            <a:r>
              <a:rPr sz="1900" b="1" spc="155" dirty="0">
                <a:latin typeface="Arial Narrow"/>
                <a:cs typeface="Arial Narrow"/>
              </a:rPr>
              <a:t>Photo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135" dirty="0">
                <a:latin typeface="Arial Narrow"/>
                <a:cs typeface="Arial Narrow"/>
              </a:rPr>
              <a:t>by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80" dirty="0">
                <a:latin typeface="Arial Narrow"/>
                <a:cs typeface="Arial Narrow"/>
              </a:rPr>
              <a:t>Luke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110" dirty="0">
                <a:latin typeface="Arial Narrow"/>
                <a:cs typeface="Arial Narrow"/>
              </a:rPr>
              <a:t>Jones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on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Unsplash</a:t>
            </a: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endParaRPr sz="1900">
              <a:latin typeface="Arial Narrow"/>
              <a:cs typeface="Arial Narrow"/>
            </a:endParaRPr>
          </a:p>
          <a:p>
            <a:pPr marL="175895">
              <a:lnSpc>
                <a:spcPct val="100000"/>
              </a:lnSpc>
            </a:pPr>
            <a:r>
              <a:rPr sz="1900" b="1" spc="155" dirty="0">
                <a:latin typeface="Arial Narrow"/>
                <a:cs typeface="Arial Narrow"/>
              </a:rPr>
              <a:t>Photo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135" dirty="0">
                <a:latin typeface="Arial Narrow"/>
                <a:cs typeface="Arial Narrow"/>
              </a:rPr>
              <a:t>by</a:t>
            </a:r>
            <a:r>
              <a:rPr sz="1900" b="1" spc="-70" dirty="0">
                <a:latin typeface="Arial Narrow"/>
                <a:cs typeface="Arial Narrow"/>
              </a:rPr>
              <a:t> </a:t>
            </a:r>
            <a:r>
              <a:rPr sz="1900" b="1" spc="95" dirty="0">
                <a:latin typeface="Arial Narrow"/>
                <a:cs typeface="Arial Narrow"/>
              </a:rPr>
              <a:t>IvanBE</a:t>
            </a:r>
            <a:r>
              <a:rPr sz="1900" b="1" spc="-70" dirty="0">
                <a:latin typeface="Arial Narrow"/>
                <a:cs typeface="Arial Narrow"/>
              </a:rPr>
              <a:t> </a:t>
            </a:r>
            <a:r>
              <a:rPr sz="1900" b="1" spc="240" dirty="0">
                <a:latin typeface="Arial Narrow"/>
                <a:cs typeface="Arial Narrow"/>
              </a:rPr>
              <a:t>pratama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on</a:t>
            </a:r>
            <a:r>
              <a:rPr sz="1900" b="1" spc="-70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Unsplash</a:t>
            </a:r>
            <a:endParaRPr sz="1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95549" y="877190"/>
            <a:ext cx="6745605" cy="95376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6050" spc="75" dirty="0"/>
              <a:t>Symptom</a:t>
            </a:r>
            <a:r>
              <a:rPr sz="6050" spc="245" dirty="0"/>
              <a:t> </a:t>
            </a:r>
            <a:r>
              <a:rPr sz="6050" spc="40" dirty="0"/>
              <a:t>Management</a:t>
            </a:r>
            <a:endParaRPr sz="6050"/>
          </a:p>
        </p:txBody>
      </p:sp>
      <p:sp>
        <p:nvSpPr>
          <p:cNvPr id="8" name="object 8"/>
          <p:cNvSpPr txBox="1"/>
          <p:nvPr/>
        </p:nvSpPr>
        <p:spPr>
          <a:xfrm>
            <a:off x="698440" y="1974470"/>
            <a:ext cx="5366385" cy="2178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z="6050" spc="-530" dirty="0">
                <a:latin typeface="Arial Narrow"/>
                <a:cs typeface="Arial Narrow"/>
              </a:rPr>
              <a:t>NO</a:t>
            </a:r>
            <a:r>
              <a:rPr sz="6050" spc="240" dirty="0">
                <a:latin typeface="Arial Narrow"/>
                <a:cs typeface="Arial Narrow"/>
              </a:rPr>
              <a:t> </a:t>
            </a:r>
            <a:r>
              <a:rPr sz="6050" spc="-565" dirty="0">
                <a:latin typeface="Arial Narrow"/>
                <a:cs typeface="Arial Narrow"/>
              </a:rPr>
              <a:t>CURE</a:t>
            </a:r>
            <a:r>
              <a:rPr sz="6050" spc="235" dirty="0">
                <a:latin typeface="Arial Narrow"/>
                <a:cs typeface="Arial Narrow"/>
              </a:rPr>
              <a:t> </a:t>
            </a:r>
            <a:r>
              <a:rPr sz="6050" spc="-355" dirty="0">
                <a:latin typeface="Arial Narrow"/>
                <a:cs typeface="Arial Narrow"/>
              </a:rPr>
              <a:t>DOESN’T </a:t>
            </a:r>
            <a:r>
              <a:rPr sz="6050" spc="-440" dirty="0">
                <a:latin typeface="Arial Narrow"/>
                <a:cs typeface="Arial Narrow"/>
              </a:rPr>
              <a:t>MEAN</a:t>
            </a:r>
            <a:r>
              <a:rPr sz="6050" spc="229" dirty="0">
                <a:latin typeface="Arial Narrow"/>
                <a:cs typeface="Arial Narrow"/>
              </a:rPr>
              <a:t> </a:t>
            </a:r>
            <a:r>
              <a:rPr sz="6050" spc="-530" dirty="0">
                <a:latin typeface="Arial Narrow"/>
                <a:cs typeface="Arial Narrow"/>
              </a:rPr>
              <a:t>NO</a:t>
            </a:r>
            <a:r>
              <a:rPr sz="6050" spc="245" dirty="0">
                <a:latin typeface="Arial Narrow"/>
                <a:cs typeface="Arial Narrow"/>
              </a:rPr>
              <a:t> </a:t>
            </a:r>
            <a:r>
              <a:rPr sz="6050" spc="-400" dirty="0">
                <a:latin typeface="Arial Narrow"/>
                <a:cs typeface="Arial Narrow"/>
              </a:rPr>
              <a:t>OPTIONS</a:t>
            </a:r>
            <a:endParaRPr sz="605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98440" y="5031981"/>
            <a:ext cx="7192645" cy="4787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1750">
              <a:lnSpc>
                <a:spcPct val="115700"/>
              </a:lnSpc>
              <a:spcBef>
                <a:spcPts val="95"/>
              </a:spcBef>
            </a:pPr>
            <a:r>
              <a:rPr sz="2700" spc="95" dirty="0">
                <a:latin typeface="Calibri"/>
                <a:cs typeface="Calibri"/>
              </a:rPr>
              <a:t>Although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150" dirty="0">
                <a:latin typeface="Calibri"/>
                <a:cs typeface="Calibri"/>
              </a:rPr>
              <a:t>there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25" dirty="0">
                <a:latin typeface="Calibri"/>
                <a:cs typeface="Calibri"/>
              </a:rPr>
              <a:t>is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50" dirty="0">
                <a:latin typeface="Calibri"/>
                <a:cs typeface="Calibri"/>
              </a:rPr>
              <a:t>currently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65" dirty="0">
                <a:latin typeface="Calibri"/>
                <a:cs typeface="Calibri"/>
              </a:rPr>
              <a:t>no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195" dirty="0">
                <a:latin typeface="Calibri"/>
                <a:cs typeface="Calibri"/>
              </a:rPr>
              <a:t>cure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85" dirty="0">
                <a:latin typeface="Calibri"/>
                <a:cs typeface="Calibri"/>
              </a:rPr>
              <a:t>for </a:t>
            </a:r>
            <a:r>
              <a:rPr sz="2700" b="1" spc="185" dirty="0">
                <a:latin typeface="Calibri"/>
                <a:cs typeface="Calibri"/>
              </a:rPr>
              <a:t>Postural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170" dirty="0">
                <a:latin typeface="Calibri"/>
                <a:cs typeface="Calibri"/>
              </a:rPr>
              <a:t>Orthostatic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195" dirty="0">
                <a:latin typeface="Calibri"/>
                <a:cs typeface="Calibri"/>
              </a:rPr>
              <a:t>Tachycardia</a:t>
            </a:r>
            <a:r>
              <a:rPr sz="2700" b="1" spc="45" dirty="0">
                <a:latin typeface="Calibri"/>
                <a:cs typeface="Calibri"/>
              </a:rPr>
              <a:t> </a:t>
            </a:r>
            <a:r>
              <a:rPr sz="2700" b="1" spc="185" dirty="0">
                <a:latin typeface="Calibri"/>
                <a:cs typeface="Calibri"/>
              </a:rPr>
              <a:t>Syndrome </a:t>
            </a:r>
            <a:r>
              <a:rPr sz="2700" b="1" spc="85" dirty="0">
                <a:latin typeface="Calibri"/>
                <a:cs typeface="Calibri"/>
              </a:rPr>
              <a:t>(POTS)</a:t>
            </a:r>
            <a:r>
              <a:rPr sz="2700" spc="85" dirty="0">
                <a:latin typeface="Calibri"/>
                <a:cs typeface="Calibri"/>
              </a:rPr>
              <a:t>,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50" dirty="0">
                <a:latin typeface="Calibri"/>
                <a:cs typeface="Calibri"/>
              </a:rPr>
              <a:t>there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85" dirty="0">
                <a:latin typeface="Calibri"/>
                <a:cs typeface="Calibri"/>
              </a:rPr>
              <a:t>are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70" dirty="0">
                <a:latin typeface="Calibri"/>
                <a:cs typeface="Calibri"/>
              </a:rPr>
              <a:t>various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00" dirty="0">
                <a:latin typeface="Calibri"/>
                <a:cs typeface="Calibri"/>
              </a:rPr>
              <a:t>management </a:t>
            </a:r>
            <a:r>
              <a:rPr sz="2700" spc="130" dirty="0">
                <a:latin typeface="Calibri"/>
                <a:cs typeface="Calibri"/>
              </a:rPr>
              <a:t>options.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2700">
              <a:latin typeface="Calibri"/>
              <a:cs typeface="Calibri"/>
            </a:endParaRPr>
          </a:p>
          <a:p>
            <a:pPr marL="12700" marR="5080">
              <a:lnSpc>
                <a:spcPct val="115700"/>
              </a:lnSpc>
            </a:pPr>
            <a:r>
              <a:rPr sz="2700" spc="150" dirty="0">
                <a:latin typeface="Calibri"/>
                <a:cs typeface="Calibri"/>
              </a:rPr>
              <a:t>Having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spc="240" dirty="0">
                <a:latin typeface="Calibri"/>
                <a:cs typeface="Calibri"/>
              </a:rPr>
              <a:t>a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u="heavy" spc="1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diverse</a:t>
            </a:r>
            <a:r>
              <a:rPr sz="2700" u="heavy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00" u="none" spc="165" dirty="0">
                <a:latin typeface="Calibri"/>
                <a:cs typeface="Calibri"/>
              </a:rPr>
              <a:t>treatment</a:t>
            </a:r>
            <a:r>
              <a:rPr sz="2700" u="none" spc="20" dirty="0">
                <a:latin typeface="Calibri"/>
                <a:cs typeface="Calibri"/>
              </a:rPr>
              <a:t> </a:t>
            </a:r>
            <a:r>
              <a:rPr sz="2700" u="none" spc="204" dirty="0">
                <a:latin typeface="Calibri"/>
                <a:cs typeface="Calibri"/>
              </a:rPr>
              <a:t>team</a:t>
            </a:r>
            <a:r>
              <a:rPr sz="2700" u="none" spc="20" dirty="0">
                <a:latin typeface="Calibri"/>
                <a:cs typeface="Calibri"/>
              </a:rPr>
              <a:t> </a:t>
            </a:r>
            <a:r>
              <a:rPr sz="2700" u="none" spc="200" dirty="0">
                <a:latin typeface="Calibri"/>
                <a:cs typeface="Calibri"/>
              </a:rPr>
              <a:t>is </a:t>
            </a:r>
            <a:r>
              <a:rPr sz="2700" u="none" spc="160" dirty="0">
                <a:latin typeface="Calibri"/>
                <a:cs typeface="Calibri"/>
              </a:rPr>
              <a:t>beneficial,</a:t>
            </a:r>
            <a:r>
              <a:rPr sz="2700" u="none" spc="20" dirty="0">
                <a:latin typeface="Calibri"/>
                <a:cs typeface="Calibri"/>
              </a:rPr>
              <a:t> </a:t>
            </a:r>
            <a:r>
              <a:rPr sz="2700" u="none" spc="150" dirty="0">
                <a:latin typeface="Calibri"/>
                <a:cs typeface="Calibri"/>
              </a:rPr>
              <a:t>particularly</a:t>
            </a:r>
            <a:r>
              <a:rPr sz="2700" u="none" spc="25" dirty="0">
                <a:latin typeface="Calibri"/>
                <a:cs typeface="Calibri"/>
              </a:rPr>
              <a:t> </a:t>
            </a:r>
            <a:r>
              <a:rPr sz="2700" u="none" spc="215" dirty="0">
                <a:latin typeface="Calibri"/>
                <a:cs typeface="Calibri"/>
              </a:rPr>
              <a:t>because</a:t>
            </a:r>
            <a:r>
              <a:rPr sz="2700" u="none" spc="25" dirty="0">
                <a:latin typeface="Calibri"/>
                <a:cs typeface="Calibri"/>
              </a:rPr>
              <a:t> </a:t>
            </a:r>
            <a:r>
              <a:rPr sz="2700" b="1" u="none" spc="80" dirty="0">
                <a:latin typeface="Calibri"/>
                <a:cs typeface="Calibri"/>
              </a:rPr>
              <a:t>POTS </a:t>
            </a:r>
            <a:r>
              <a:rPr sz="2700" u="none" spc="200" dirty="0">
                <a:latin typeface="Calibri"/>
                <a:cs typeface="Calibri"/>
              </a:rPr>
              <a:t>symptoms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200" dirty="0">
                <a:latin typeface="Calibri"/>
                <a:cs typeface="Calibri"/>
              </a:rPr>
              <a:t>impact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160" dirty="0">
                <a:latin typeface="Calibri"/>
                <a:cs typeface="Calibri"/>
              </a:rPr>
              <a:t>multiple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215" dirty="0">
                <a:latin typeface="Calibri"/>
                <a:cs typeface="Calibri"/>
              </a:rPr>
              <a:t>areas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105" dirty="0">
                <a:latin typeface="Calibri"/>
                <a:cs typeface="Calibri"/>
              </a:rPr>
              <a:t>of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145" dirty="0">
                <a:latin typeface="Calibri"/>
                <a:cs typeface="Calibri"/>
              </a:rPr>
              <a:t>the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85" dirty="0">
                <a:latin typeface="Calibri"/>
                <a:cs typeface="Calibri"/>
              </a:rPr>
              <a:t>body, </a:t>
            </a:r>
            <a:r>
              <a:rPr sz="2700" u="none" spc="175" dirty="0">
                <a:latin typeface="Calibri"/>
                <a:cs typeface="Calibri"/>
              </a:rPr>
              <a:t>including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160" dirty="0">
                <a:latin typeface="Calibri"/>
                <a:cs typeface="Calibri"/>
              </a:rPr>
              <a:t>heart</a:t>
            </a:r>
            <a:r>
              <a:rPr sz="2700" u="none" spc="15" dirty="0">
                <a:latin typeface="Calibri"/>
                <a:cs typeface="Calibri"/>
              </a:rPr>
              <a:t> </a:t>
            </a:r>
            <a:r>
              <a:rPr sz="2700" u="none" spc="135" dirty="0">
                <a:latin typeface="Calibri"/>
                <a:cs typeface="Calibri"/>
              </a:rPr>
              <a:t>rate,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120" dirty="0">
                <a:latin typeface="Calibri"/>
                <a:cs typeface="Calibri"/>
              </a:rPr>
              <a:t>blood</a:t>
            </a:r>
            <a:r>
              <a:rPr sz="2700" u="none" spc="15" dirty="0">
                <a:latin typeface="Calibri"/>
                <a:cs typeface="Calibri"/>
              </a:rPr>
              <a:t> </a:t>
            </a:r>
            <a:r>
              <a:rPr sz="2700" u="none" spc="75" dirty="0">
                <a:latin typeface="Calibri"/>
                <a:cs typeface="Calibri"/>
              </a:rPr>
              <a:t>flow,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100" dirty="0">
                <a:latin typeface="Calibri"/>
                <a:cs typeface="Calibri"/>
              </a:rPr>
              <a:t>blood </a:t>
            </a:r>
            <a:r>
              <a:rPr sz="2700" u="none" spc="145" dirty="0">
                <a:latin typeface="Calibri"/>
                <a:cs typeface="Calibri"/>
              </a:rPr>
              <a:t>volume,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200" dirty="0">
                <a:latin typeface="Calibri"/>
                <a:cs typeface="Calibri"/>
              </a:rPr>
              <a:t>and</a:t>
            </a:r>
            <a:r>
              <a:rPr sz="2700" u="none" spc="10" dirty="0">
                <a:latin typeface="Calibri"/>
                <a:cs typeface="Calibri"/>
              </a:rPr>
              <a:t> </a:t>
            </a:r>
            <a:r>
              <a:rPr sz="2700" u="none" spc="114" dirty="0">
                <a:latin typeface="Calibri"/>
                <a:cs typeface="Calibri"/>
              </a:rPr>
              <a:t>beyond.</a:t>
            </a:r>
            <a:endParaRPr sz="27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43999" y="0"/>
            <a:ext cx="9144000" cy="10287000"/>
            <a:chOff x="9143999" y="0"/>
            <a:chExt cx="9144000" cy="10287000"/>
          </a:xfrm>
        </p:grpSpPr>
        <p:sp>
          <p:nvSpPr>
            <p:cNvPr id="4" name="object 4"/>
            <p:cNvSpPr/>
            <p:nvPr/>
          </p:nvSpPr>
          <p:spPr>
            <a:xfrm>
              <a:off x="9143999" y="0"/>
              <a:ext cx="9144000" cy="10287000"/>
            </a:xfrm>
            <a:custGeom>
              <a:avLst/>
              <a:gdLst/>
              <a:ahLst/>
              <a:cxnLst/>
              <a:rect l="l" t="t" r="r" b="b"/>
              <a:pathLst>
                <a:path w="9144000" h="10287000">
                  <a:moveTo>
                    <a:pt x="914399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102869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82149" y="5332114"/>
              <a:ext cx="95250" cy="9524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9547617" y="2232988"/>
            <a:ext cx="7717155" cy="79762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11480" algn="just">
              <a:lnSpc>
                <a:spcPct val="100000"/>
              </a:lnSpc>
              <a:spcBef>
                <a:spcPts val="135"/>
              </a:spcBef>
            </a:pPr>
            <a:r>
              <a:rPr sz="6850" spc="-465" dirty="0">
                <a:latin typeface="Arial Narrow"/>
                <a:cs typeface="Arial Narrow"/>
              </a:rPr>
              <a:t>WHAT</a:t>
            </a:r>
            <a:r>
              <a:rPr sz="6850" spc="270" dirty="0">
                <a:latin typeface="Arial Narrow"/>
                <a:cs typeface="Arial Narrow"/>
              </a:rPr>
              <a:t> </a:t>
            </a:r>
            <a:r>
              <a:rPr sz="6850" spc="-535" dirty="0">
                <a:latin typeface="Arial Narrow"/>
                <a:cs typeface="Arial Narrow"/>
              </a:rPr>
              <a:t>CAN</a:t>
            </a:r>
            <a:r>
              <a:rPr sz="6850" spc="270" dirty="0">
                <a:latin typeface="Arial Narrow"/>
                <a:cs typeface="Arial Narrow"/>
              </a:rPr>
              <a:t> </a:t>
            </a:r>
            <a:r>
              <a:rPr sz="6850" spc="-595" dirty="0">
                <a:latin typeface="Arial Narrow"/>
                <a:cs typeface="Arial Narrow"/>
              </a:rPr>
              <a:t>YOU</a:t>
            </a:r>
            <a:r>
              <a:rPr sz="6850" spc="270" dirty="0">
                <a:latin typeface="Arial Narrow"/>
                <a:cs typeface="Arial Narrow"/>
              </a:rPr>
              <a:t> </a:t>
            </a:r>
            <a:r>
              <a:rPr sz="6850" spc="-665" dirty="0">
                <a:latin typeface="Arial Narrow"/>
                <a:cs typeface="Arial Narrow"/>
              </a:rPr>
              <a:t>DO</a:t>
            </a:r>
            <a:endParaRPr sz="6850">
              <a:latin typeface="Arial Narrow"/>
              <a:cs typeface="Arial Narrow"/>
            </a:endParaRPr>
          </a:p>
          <a:p>
            <a:pPr marL="12700" marR="142240">
              <a:lnSpc>
                <a:spcPct val="115700"/>
              </a:lnSpc>
              <a:spcBef>
                <a:spcPts val="1845"/>
              </a:spcBef>
            </a:pPr>
            <a:r>
              <a:rPr sz="2700" b="1" spc="185" dirty="0">
                <a:latin typeface="Calibri"/>
                <a:cs typeface="Calibri"/>
              </a:rPr>
              <a:t>Postural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170" dirty="0">
                <a:latin typeface="Calibri"/>
                <a:cs typeface="Calibri"/>
              </a:rPr>
              <a:t>Orthostatic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195" dirty="0">
                <a:latin typeface="Calibri"/>
                <a:cs typeface="Calibri"/>
              </a:rPr>
              <a:t>Tachycardia</a:t>
            </a:r>
            <a:r>
              <a:rPr sz="2700" b="1" spc="45" dirty="0">
                <a:latin typeface="Calibri"/>
                <a:cs typeface="Calibri"/>
              </a:rPr>
              <a:t> </a:t>
            </a:r>
            <a:r>
              <a:rPr sz="2700" b="1" spc="185" dirty="0">
                <a:latin typeface="Calibri"/>
                <a:cs typeface="Calibri"/>
              </a:rPr>
              <a:t>Syndrome </a:t>
            </a:r>
            <a:r>
              <a:rPr sz="2700" spc="185" dirty="0">
                <a:latin typeface="Calibri"/>
                <a:cs typeface="Calibri"/>
              </a:rPr>
              <a:t>cannot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65" dirty="0">
                <a:latin typeface="Calibri"/>
                <a:cs typeface="Calibri"/>
              </a:rPr>
              <a:t>be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85" dirty="0">
                <a:latin typeface="Calibri"/>
                <a:cs typeface="Calibri"/>
              </a:rPr>
              <a:t>cured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40" dirty="0">
                <a:latin typeface="Calibri"/>
                <a:cs typeface="Calibri"/>
              </a:rPr>
              <a:t>but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50" dirty="0">
                <a:latin typeface="Calibri"/>
                <a:cs typeface="Calibri"/>
              </a:rPr>
              <a:t>there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85" dirty="0">
                <a:latin typeface="Calibri"/>
                <a:cs typeface="Calibri"/>
              </a:rPr>
              <a:t>are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90" dirty="0">
                <a:latin typeface="Calibri"/>
                <a:cs typeface="Calibri"/>
              </a:rPr>
              <a:t>actions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95" dirty="0">
                <a:latin typeface="Calibri"/>
                <a:cs typeface="Calibri"/>
              </a:rPr>
              <a:t>someone </a:t>
            </a:r>
            <a:r>
              <a:rPr sz="2700" spc="235" dirty="0">
                <a:latin typeface="Calibri"/>
                <a:cs typeface="Calibri"/>
              </a:rPr>
              <a:t>can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170" dirty="0">
                <a:latin typeface="Calibri"/>
                <a:cs typeface="Calibri"/>
              </a:rPr>
              <a:t>take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00" dirty="0">
                <a:latin typeface="Calibri"/>
                <a:cs typeface="Calibri"/>
              </a:rPr>
              <a:t>to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20" dirty="0">
                <a:latin typeface="Calibri"/>
                <a:cs typeface="Calibri"/>
              </a:rPr>
              <a:t>minimize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175" dirty="0">
                <a:latin typeface="Calibri"/>
                <a:cs typeface="Calibri"/>
              </a:rPr>
              <a:t>disruptions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60" dirty="0">
                <a:latin typeface="Calibri"/>
                <a:cs typeface="Calibri"/>
              </a:rPr>
              <a:t>as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35" dirty="0">
                <a:latin typeface="Calibri"/>
                <a:cs typeface="Calibri"/>
              </a:rPr>
              <a:t>much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235" dirty="0">
                <a:latin typeface="Calibri"/>
                <a:cs typeface="Calibri"/>
              </a:rPr>
              <a:t>as </a:t>
            </a:r>
            <a:r>
              <a:rPr sz="2700" spc="145" dirty="0">
                <a:latin typeface="Calibri"/>
                <a:cs typeface="Calibri"/>
              </a:rPr>
              <a:t>possible.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2700">
              <a:latin typeface="Calibri"/>
              <a:cs typeface="Calibri"/>
            </a:endParaRPr>
          </a:p>
          <a:p>
            <a:pPr marL="12700" marR="5080">
              <a:lnSpc>
                <a:spcPct val="115700"/>
              </a:lnSpc>
            </a:pPr>
            <a:r>
              <a:rPr sz="2700" b="1" spc="120" dirty="0">
                <a:latin typeface="Calibri"/>
                <a:cs typeface="Calibri"/>
              </a:rPr>
              <a:t>If</a:t>
            </a:r>
            <a:r>
              <a:rPr sz="2700" b="1" spc="30" dirty="0">
                <a:latin typeface="Calibri"/>
                <a:cs typeface="Calibri"/>
              </a:rPr>
              <a:t> </a:t>
            </a:r>
            <a:r>
              <a:rPr sz="2700" b="1" spc="135" dirty="0">
                <a:latin typeface="Calibri"/>
                <a:cs typeface="Calibri"/>
              </a:rPr>
              <a:t>it</a:t>
            </a:r>
            <a:r>
              <a:rPr sz="2700" b="1" spc="35" dirty="0">
                <a:latin typeface="Calibri"/>
                <a:cs typeface="Calibri"/>
              </a:rPr>
              <a:t> </a:t>
            </a:r>
            <a:r>
              <a:rPr sz="2700" b="1" spc="215" dirty="0">
                <a:latin typeface="Calibri"/>
                <a:cs typeface="Calibri"/>
              </a:rPr>
              <a:t>cannot</a:t>
            </a:r>
            <a:r>
              <a:rPr sz="2700" b="1" spc="30" dirty="0">
                <a:latin typeface="Calibri"/>
                <a:cs typeface="Calibri"/>
              </a:rPr>
              <a:t> </a:t>
            </a:r>
            <a:r>
              <a:rPr sz="2700" b="1" spc="200" dirty="0">
                <a:latin typeface="Calibri"/>
                <a:cs typeface="Calibri"/>
              </a:rPr>
              <a:t>be</a:t>
            </a:r>
            <a:r>
              <a:rPr sz="2700" b="1" spc="35" dirty="0">
                <a:latin typeface="Calibri"/>
                <a:cs typeface="Calibri"/>
              </a:rPr>
              <a:t> </a:t>
            </a:r>
            <a:r>
              <a:rPr sz="2700" b="1" spc="195" dirty="0">
                <a:latin typeface="Calibri"/>
                <a:cs typeface="Calibri"/>
              </a:rPr>
              <a:t>cured,</a:t>
            </a:r>
            <a:r>
              <a:rPr sz="2700" b="1" spc="30" dirty="0">
                <a:latin typeface="Calibri"/>
                <a:cs typeface="Calibri"/>
              </a:rPr>
              <a:t> </a:t>
            </a:r>
            <a:r>
              <a:rPr sz="2700" b="1" spc="90" dirty="0">
                <a:latin typeface="Calibri"/>
                <a:cs typeface="Calibri"/>
              </a:rPr>
              <a:t>why</a:t>
            </a:r>
            <a:r>
              <a:rPr sz="2700" b="1" spc="35" dirty="0">
                <a:latin typeface="Calibri"/>
                <a:cs typeface="Calibri"/>
              </a:rPr>
              <a:t> </a:t>
            </a:r>
            <a:r>
              <a:rPr sz="2700" b="1" spc="240" dirty="0">
                <a:latin typeface="Calibri"/>
                <a:cs typeface="Calibri"/>
              </a:rPr>
              <a:t>is</a:t>
            </a:r>
            <a:r>
              <a:rPr sz="2700" b="1" spc="30" dirty="0">
                <a:latin typeface="Calibri"/>
                <a:cs typeface="Calibri"/>
              </a:rPr>
              <a:t> </a:t>
            </a:r>
            <a:r>
              <a:rPr sz="2700" b="1" spc="229" dirty="0">
                <a:latin typeface="Calibri"/>
                <a:cs typeface="Calibri"/>
              </a:rPr>
              <a:t>management </a:t>
            </a:r>
            <a:r>
              <a:rPr sz="2700" b="1" spc="175" dirty="0">
                <a:latin typeface="Calibri"/>
                <a:cs typeface="Calibri"/>
              </a:rPr>
              <a:t>important?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spc="170" dirty="0">
                <a:latin typeface="Calibri"/>
                <a:cs typeface="Calibri"/>
              </a:rPr>
              <a:t>Symptom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210" dirty="0">
                <a:latin typeface="Calibri"/>
                <a:cs typeface="Calibri"/>
              </a:rPr>
              <a:t>management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235" dirty="0">
                <a:latin typeface="Calibri"/>
                <a:cs typeface="Calibri"/>
              </a:rPr>
              <a:t>can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25" dirty="0">
                <a:latin typeface="Calibri"/>
                <a:cs typeface="Calibri"/>
              </a:rPr>
              <a:t>help </a:t>
            </a:r>
            <a:r>
              <a:rPr sz="2700" spc="160" dirty="0">
                <a:latin typeface="Calibri"/>
                <a:cs typeface="Calibri"/>
              </a:rPr>
              <a:t>improve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40" dirty="0">
                <a:latin typeface="Calibri"/>
                <a:cs typeface="Calibri"/>
              </a:rPr>
              <a:t>quality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05" dirty="0">
                <a:latin typeface="Calibri"/>
                <a:cs typeface="Calibri"/>
              </a:rPr>
              <a:t>of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05" dirty="0">
                <a:latin typeface="Calibri"/>
                <a:cs typeface="Calibri"/>
              </a:rPr>
              <a:t>life.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55" dirty="0">
                <a:latin typeface="Calibri"/>
                <a:cs typeface="Calibri"/>
              </a:rPr>
              <a:t>Here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85" dirty="0">
                <a:latin typeface="Calibri"/>
                <a:cs typeface="Calibri"/>
              </a:rPr>
              <a:t>are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40" dirty="0">
                <a:latin typeface="Calibri"/>
                <a:cs typeface="Calibri"/>
              </a:rPr>
              <a:t>a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05" dirty="0">
                <a:latin typeface="Calibri"/>
                <a:cs typeface="Calibri"/>
              </a:rPr>
              <a:t>few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70" dirty="0">
                <a:latin typeface="Calibri"/>
                <a:cs typeface="Calibri"/>
              </a:rPr>
              <a:t>things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20" dirty="0">
                <a:latin typeface="Calibri"/>
                <a:cs typeface="Calibri"/>
              </a:rPr>
              <a:t>that </a:t>
            </a:r>
            <a:r>
              <a:rPr sz="2700" spc="165" dirty="0">
                <a:latin typeface="Calibri"/>
                <a:cs typeface="Calibri"/>
              </a:rPr>
              <a:t>should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165" dirty="0">
                <a:latin typeface="Calibri"/>
                <a:cs typeface="Calibri"/>
              </a:rPr>
              <a:t>be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90" dirty="0">
                <a:latin typeface="Calibri"/>
                <a:cs typeface="Calibri"/>
              </a:rPr>
              <a:t>in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30" dirty="0">
                <a:latin typeface="Calibri"/>
                <a:cs typeface="Calibri"/>
              </a:rPr>
              <a:t>your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05" dirty="0">
                <a:latin typeface="Calibri"/>
                <a:cs typeface="Calibri"/>
              </a:rPr>
              <a:t>toolbox:</a:t>
            </a:r>
            <a:endParaRPr sz="2700">
              <a:latin typeface="Calibri"/>
              <a:cs typeface="Calibri"/>
            </a:endParaRPr>
          </a:p>
          <a:p>
            <a:pPr marL="599440" algn="just">
              <a:lnSpc>
                <a:spcPct val="100000"/>
              </a:lnSpc>
              <a:spcBef>
                <a:spcPts val="509"/>
              </a:spcBef>
            </a:pPr>
            <a:r>
              <a:rPr sz="2700" b="1" spc="225" dirty="0">
                <a:latin typeface="Calibri"/>
                <a:cs typeface="Calibri"/>
              </a:rPr>
              <a:t>Compression</a:t>
            </a:r>
            <a:r>
              <a:rPr sz="2700" b="1" spc="30" dirty="0">
                <a:latin typeface="Calibri"/>
                <a:cs typeface="Calibri"/>
              </a:rPr>
              <a:t> </a:t>
            </a:r>
            <a:r>
              <a:rPr sz="2700" b="1" spc="215" dirty="0">
                <a:latin typeface="Calibri"/>
                <a:cs typeface="Calibri"/>
              </a:rPr>
              <a:t>garments</a:t>
            </a:r>
            <a:endParaRPr sz="2700">
              <a:latin typeface="Calibri"/>
              <a:cs typeface="Calibri"/>
            </a:endParaRPr>
          </a:p>
          <a:p>
            <a:pPr marL="599440" marR="852805" algn="just">
              <a:lnSpc>
                <a:spcPct val="115700"/>
              </a:lnSpc>
            </a:pPr>
            <a:r>
              <a:rPr sz="2700" b="1" spc="175" dirty="0">
                <a:latin typeface="Calibri"/>
                <a:cs typeface="Calibri"/>
              </a:rPr>
              <a:t>Eating</a:t>
            </a:r>
            <a:r>
              <a:rPr sz="2700" b="1" spc="45" dirty="0">
                <a:latin typeface="Calibri"/>
                <a:cs typeface="Calibri"/>
              </a:rPr>
              <a:t> </a:t>
            </a:r>
            <a:r>
              <a:rPr sz="2700" b="1" spc="204" dirty="0">
                <a:latin typeface="Calibri"/>
                <a:cs typeface="Calibri"/>
              </a:rPr>
              <a:t>smaller</a:t>
            </a:r>
            <a:r>
              <a:rPr sz="2700" b="1" spc="50" dirty="0">
                <a:latin typeface="Calibri"/>
                <a:cs typeface="Calibri"/>
              </a:rPr>
              <a:t> </a:t>
            </a:r>
            <a:r>
              <a:rPr sz="2700" b="1" spc="240" dirty="0">
                <a:latin typeface="Calibri"/>
                <a:cs typeface="Calibri"/>
              </a:rPr>
              <a:t>meals</a:t>
            </a:r>
            <a:r>
              <a:rPr sz="2700" b="1" spc="45" dirty="0">
                <a:latin typeface="Calibri"/>
                <a:cs typeface="Calibri"/>
              </a:rPr>
              <a:t> </a:t>
            </a:r>
            <a:r>
              <a:rPr sz="2700" b="1" spc="225" dirty="0">
                <a:latin typeface="Calibri"/>
                <a:cs typeface="Calibri"/>
              </a:rPr>
              <a:t>more</a:t>
            </a:r>
            <a:r>
              <a:rPr sz="2700" b="1" spc="50" dirty="0">
                <a:latin typeface="Calibri"/>
                <a:cs typeface="Calibri"/>
              </a:rPr>
              <a:t> </a:t>
            </a:r>
            <a:r>
              <a:rPr sz="2700" b="1" spc="150" dirty="0">
                <a:latin typeface="Calibri"/>
                <a:cs typeface="Calibri"/>
              </a:rPr>
              <a:t>frequently </a:t>
            </a:r>
            <a:r>
              <a:rPr sz="2700" b="1" spc="195" dirty="0">
                <a:latin typeface="Calibri"/>
                <a:cs typeface="Calibri"/>
              </a:rPr>
              <a:t>Physical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165" dirty="0">
                <a:latin typeface="Calibri"/>
                <a:cs typeface="Calibri"/>
              </a:rPr>
              <a:t>therapy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135" dirty="0">
                <a:latin typeface="Calibri"/>
                <a:cs typeface="Calibri"/>
              </a:rPr>
              <a:t>to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235" dirty="0">
                <a:latin typeface="Calibri"/>
                <a:cs typeface="Calibri"/>
              </a:rPr>
              <a:t>increase</a:t>
            </a:r>
            <a:r>
              <a:rPr sz="2700" b="1" spc="45" dirty="0">
                <a:latin typeface="Calibri"/>
                <a:cs typeface="Calibri"/>
              </a:rPr>
              <a:t> </a:t>
            </a:r>
            <a:r>
              <a:rPr sz="2700" b="1" spc="155" dirty="0">
                <a:latin typeface="Calibri"/>
                <a:cs typeface="Calibri"/>
              </a:rPr>
              <a:t>activity</a:t>
            </a:r>
            <a:r>
              <a:rPr sz="2700" b="1" spc="40" dirty="0">
                <a:latin typeface="Calibri"/>
                <a:cs typeface="Calibri"/>
              </a:rPr>
              <a:t> </a:t>
            </a:r>
            <a:r>
              <a:rPr sz="2700" b="1" spc="-50" dirty="0">
                <a:latin typeface="Calibri"/>
                <a:cs typeface="Calibri"/>
              </a:rPr>
              <a:t>&amp; </a:t>
            </a:r>
            <a:r>
              <a:rPr sz="2700" b="1" spc="225" dirty="0">
                <a:latin typeface="Calibri"/>
                <a:cs typeface="Calibri"/>
              </a:rPr>
              <a:t>exercise</a:t>
            </a:r>
            <a:r>
              <a:rPr sz="2700" b="1" spc="60" dirty="0">
                <a:latin typeface="Calibri"/>
                <a:cs typeface="Calibri"/>
              </a:rPr>
              <a:t> </a:t>
            </a:r>
            <a:r>
              <a:rPr sz="2700" b="1" spc="185" dirty="0">
                <a:latin typeface="Calibri"/>
                <a:cs typeface="Calibri"/>
              </a:rPr>
              <a:t>tolerance</a:t>
            </a:r>
            <a:endParaRPr sz="2700">
              <a:latin typeface="Calibri"/>
              <a:cs typeface="Calibri"/>
            </a:endParaRPr>
          </a:p>
          <a:p>
            <a:pPr marL="599440">
              <a:lnSpc>
                <a:spcPct val="100000"/>
              </a:lnSpc>
              <a:spcBef>
                <a:spcPts val="509"/>
              </a:spcBef>
            </a:pPr>
            <a:r>
              <a:rPr sz="2700" b="1" spc="155" dirty="0">
                <a:latin typeface="Calibri"/>
                <a:cs typeface="Calibri"/>
              </a:rPr>
              <a:t>Medication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28827" y="2956434"/>
            <a:ext cx="1507490" cy="76200"/>
          </a:xfrm>
          <a:custGeom>
            <a:avLst/>
            <a:gdLst/>
            <a:ahLst/>
            <a:cxnLst/>
            <a:rect l="l" t="t" r="r" b="b"/>
            <a:pathLst>
              <a:path w="1507489" h="76200">
                <a:moveTo>
                  <a:pt x="1507331" y="76199"/>
                </a:moveTo>
                <a:lnTo>
                  <a:pt x="0" y="76199"/>
                </a:lnTo>
                <a:lnTo>
                  <a:pt x="0" y="0"/>
                </a:lnTo>
                <a:lnTo>
                  <a:pt x="1507331" y="0"/>
                </a:lnTo>
                <a:lnTo>
                  <a:pt x="1507331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3786" y="4032758"/>
            <a:ext cx="2508250" cy="76200"/>
          </a:xfrm>
          <a:custGeom>
            <a:avLst/>
            <a:gdLst/>
            <a:ahLst/>
            <a:cxnLst/>
            <a:rect l="l" t="t" r="r" b="b"/>
            <a:pathLst>
              <a:path w="2508250" h="76200">
                <a:moveTo>
                  <a:pt x="2507902" y="76199"/>
                </a:moveTo>
                <a:lnTo>
                  <a:pt x="0" y="76199"/>
                </a:lnTo>
                <a:lnTo>
                  <a:pt x="0" y="0"/>
                </a:lnTo>
                <a:lnTo>
                  <a:pt x="2507902" y="0"/>
                </a:lnTo>
                <a:lnTo>
                  <a:pt x="2507902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642" y="8060376"/>
            <a:ext cx="104775" cy="2009775"/>
            <a:chOff x="9874642" y="8060376"/>
            <a:chExt cx="104775" cy="200977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4642" y="8060376"/>
              <a:ext cx="104774" cy="10477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4642" y="8536626"/>
              <a:ext cx="104774" cy="10477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4642" y="9012876"/>
              <a:ext cx="104774" cy="10477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4642" y="9965376"/>
              <a:ext cx="104774" cy="1047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029" y="844535"/>
            <a:ext cx="6567805" cy="2768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0"/>
              </a:spcBef>
            </a:pPr>
            <a:r>
              <a:rPr sz="3850" spc="-280" dirty="0"/>
              <a:t>POTS</a:t>
            </a:r>
            <a:r>
              <a:rPr sz="3850" spc="125" dirty="0"/>
              <a:t> </a:t>
            </a:r>
            <a:r>
              <a:rPr sz="3850" dirty="0"/>
              <a:t>IS</a:t>
            </a:r>
            <a:r>
              <a:rPr sz="3850" spc="125" dirty="0"/>
              <a:t> </a:t>
            </a:r>
            <a:r>
              <a:rPr sz="3850" spc="-310" dirty="0"/>
              <a:t>UNDER</a:t>
            </a:r>
            <a:r>
              <a:rPr sz="3850" spc="120" dirty="0"/>
              <a:t> </a:t>
            </a:r>
            <a:r>
              <a:rPr sz="3850" spc="-275" dirty="0"/>
              <a:t>DIAGNOSED</a:t>
            </a:r>
            <a:r>
              <a:rPr sz="3850" spc="125" dirty="0"/>
              <a:t> </a:t>
            </a:r>
            <a:r>
              <a:rPr sz="3850" spc="-295" dirty="0"/>
              <a:t>AND </a:t>
            </a:r>
            <a:r>
              <a:rPr sz="3850" spc="-220" dirty="0"/>
              <a:t>MISDIAGNOSED</a:t>
            </a:r>
            <a:r>
              <a:rPr sz="3850" spc="-5" dirty="0"/>
              <a:t> </a:t>
            </a:r>
            <a:r>
              <a:rPr sz="3850" spc="-315" dirty="0"/>
              <a:t>DUE</a:t>
            </a:r>
            <a:r>
              <a:rPr sz="3850" spc="95" dirty="0"/>
              <a:t> </a:t>
            </a:r>
            <a:r>
              <a:rPr sz="3850" spc="-310" dirty="0"/>
              <a:t>TO</a:t>
            </a:r>
            <a:r>
              <a:rPr sz="3850" spc="90" dirty="0"/>
              <a:t> </a:t>
            </a:r>
            <a:r>
              <a:rPr sz="3850" spc="-70" dirty="0"/>
              <a:t>SIMILAR</a:t>
            </a:r>
            <a:r>
              <a:rPr sz="3850" spc="65" dirty="0"/>
              <a:t> </a:t>
            </a:r>
            <a:r>
              <a:rPr sz="3850" spc="-405" dirty="0"/>
              <a:t>OR </a:t>
            </a:r>
            <a:r>
              <a:rPr sz="3850" spc="-155" dirty="0"/>
              <a:t>IDENTICAL</a:t>
            </a:r>
            <a:r>
              <a:rPr sz="3850" spc="-75" dirty="0"/>
              <a:t> </a:t>
            </a:r>
            <a:r>
              <a:rPr sz="3850" spc="-220" dirty="0"/>
              <a:t>SYMPTOMS</a:t>
            </a:r>
            <a:r>
              <a:rPr sz="3850" spc="5" dirty="0"/>
              <a:t> </a:t>
            </a:r>
            <a:r>
              <a:rPr sz="3850" spc="-75" dirty="0"/>
              <a:t>WITH</a:t>
            </a:r>
            <a:r>
              <a:rPr sz="3850" spc="-60" dirty="0"/>
              <a:t> </a:t>
            </a:r>
            <a:r>
              <a:rPr sz="3850" spc="-335" dirty="0"/>
              <a:t>OTHER </a:t>
            </a:r>
            <a:r>
              <a:rPr sz="3850" spc="-114" dirty="0"/>
              <a:t>CONDITIONS</a:t>
            </a:r>
            <a:endParaRPr sz="3850"/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277" y="8345550"/>
            <a:ext cx="104774" cy="104774"/>
          </a:xfrm>
          <a:prstGeom prst="rect">
            <a:avLst/>
          </a:prstGeom>
        </p:spPr>
      </p:pic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277" y="8821800"/>
            <a:ext cx="104774" cy="104774"/>
          </a:xfrm>
          <a:prstGeom prst="rect">
            <a:avLst/>
          </a:prstGeom>
        </p:spPr>
      </p:pic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277" y="9298050"/>
            <a:ext cx="104774" cy="104774"/>
          </a:xfrm>
          <a:prstGeom prst="rect">
            <a:avLst/>
          </a:prstGeom>
        </p:spPr>
      </p:pic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277" y="9774300"/>
            <a:ext cx="104774" cy="104774"/>
          </a:xfrm>
          <a:prstGeom prst="rect">
            <a:avLst/>
          </a:prstGeom>
        </p:spPr>
      </p:pic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43999" y="0"/>
            <a:ext cx="9144000" cy="10287000"/>
          </a:xfrm>
          <a:custGeom>
            <a:avLst/>
            <a:gdLst/>
            <a:ahLst/>
            <a:cxnLst/>
            <a:rect l="l" t="t" r="r" b="b"/>
            <a:pathLst>
              <a:path w="9144000" h="10287000">
                <a:moveTo>
                  <a:pt x="91439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1028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6252" y="3619357"/>
            <a:ext cx="7262495" cy="639889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544830">
              <a:lnSpc>
                <a:spcPct val="100000"/>
              </a:lnSpc>
              <a:spcBef>
                <a:spcPts val="1320"/>
              </a:spcBef>
            </a:pPr>
            <a:r>
              <a:rPr sz="2700" spc="-204" dirty="0">
                <a:latin typeface="Arial Narrow"/>
                <a:cs typeface="Arial Narrow"/>
              </a:rPr>
              <a:t>COMMON</a:t>
            </a:r>
            <a:r>
              <a:rPr sz="2700" spc="70" dirty="0">
                <a:latin typeface="Arial Narrow"/>
                <a:cs typeface="Arial Narrow"/>
              </a:rPr>
              <a:t> </a:t>
            </a:r>
            <a:r>
              <a:rPr sz="2700" spc="-170" dirty="0">
                <a:latin typeface="Arial Narrow"/>
                <a:cs typeface="Arial Narrow"/>
              </a:rPr>
              <a:t>SYMPTOMS</a:t>
            </a:r>
            <a:r>
              <a:rPr sz="2700" spc="85" dirty="0">
                <a:latin typeface="Arial Narrow"/>
                <a:cs typeface="Arial Narrow"/>
              </a:rPr>
              <a:t> </a:t>
            </a:r>
            <a:r>
              <a:rPr sz="2700" spc="-254" dirty="0">
                <a:latin typeface="Arial Narrow"/>
                <a:cs typeface="Arial Narrow"/>
              </a:rPr>
              <a:t>OF</a:t>
            </a:r>
            <a:r>
              <a:rPr sz="2700" spc="100" dirty="0">
                <a:latin typeface="Arial Narrow"/>
                <a:cs typeface="Arial Narrow"/>
              </a:rPr>
              <a:t> </a:t>
            </a:r>
            <a:r>
              <a:rPr sz="2700" spc="-20" dirty="0">
                <a:latin typeface="Arial Narrow"/>
                <a:cs typeface="Arial Narrow"/>
              </a:rPr>
              <a:t>POTS</a:t>
            </a:r>
            <a:endParaRPr sz="2700">
              <a:latin typeface="Arial Narrow"/>
              <a:cs typeface="Arial Narrow"/>
            </a:endParaRPr>
          </a:p>
          <a:p>
            <a:pPr marL="12700" marR="5080">
              <a:lnSpc>
                <a:spcPct val="115700"/>
              </a:lnSpc>
              <a:spcBef>
                <a:spcPts val="720"/>
              </a:spcBef>
            </a:pPr>
            <a:r>
              <a:rPr sz="2700" spc="95" dirty="0">
                <a:latin typeface="Calibri"/>
                <a:cs typeface="Calibri"/>
              </a:rPr>
              <a:t>It's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190" dirty="0">
                <a:latin typeface="Calibri"/>
                <a:cs typeface="Calibri"/>
              </a:rPr>
              <a:t>essential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00" dirty="0">
                <a:latin typeface="Calibri"/>
                <a:cs typeface="Calibri"/>
              </a:rPr>
              <a:t>to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80" dirty="0">
                <a:latin typeface="Calibri"/>
                <a:cs typeface="Calibri"/>
              </a:rPr>
              <a:t>recognize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40" dirty="0">
                <a:latin typeface="Calibri"/>
                <a:cs typeface="Calibri"/>
              </a:rPr>
              <a:t>that</a:t>
            </a:r>
            <a:r>
              <a:rPr sz="2700" spc="5" dirty="0">
                <a:latin typeface="Calibri"/>
                <a:cs typeface="Calibri"/>
              </a:rPr>
              <a:t> </a:t>
            </a:r>
            <a:r>
              <a:rPr sz="2700" spc="135" dirty="0">
                <a:latin typeface="Calibri"/>
                <a:cs typeface="Calibri"/>
              </a:rPr>
              <a:t>although </a:t>
            </a:r>
            <a:r>
              <a:rPr sz="2700" spc="170" dirty="0">
                <a:latin typeface="Calibri"/>
                <a:cs typeface="Calibri"/>
              </a:rPr>
              <a:t>individuals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20" dirty="0">
                <a:latin typeface="Calibri"/>
                <a:cs typeface="Calibri"/>
              </a:rPr>
              <a:t>must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95" dirty="0">
                <a:latin typeface="Calibri"/>
                <a:cs typeface="Calibri"/>
              </a:rPr>
              <a:t>meet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45" dirty="0">
                <a:latin typeface="Calibri"/>
                <a:cs typeface="Calibri"/>
              </a:rPr>
              <a:t>the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80" dirty="0">
                <a:latin typeface="Calibri"/>
                <a:cs typeface="Calibri"/>
              </a:rPr>
              <a:t>diagnostic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45" dirty="0">
                <a:latin typeface="Calibri"/>
                <a:cs typeface="Calibri"/>
              </a:rPr>
              <a:t>criteria, </a:t>
            </a:r>
            <a:r>
              <a:rPr sz="2700" spc="180" dirty="0">
                <a:latin typeface="Calibri"/>
                <a:cs typeface="Calibri"/>
              </a:rPr>
              <a:t>(symptoms</a:t>
            </a:r>
            <a:r>
              <a:rPr sz="2700" spc="25" dirty="0">
                <a:latin typeface="Calibri"/>
                <a:cs typeface="Calibri"/>
              </a:rPr>
              <a:t> </a:t>
            </a:r>
            <a:r>
              <a:rPr sz="2700" spc="170" dirty="0">
                <a:latin typeface="Calibri"/>
                <a:cs typeface="Calibri"/>
              </a:rPr>
              <a:t>presenting</a:t>
            </a:r>
            <a:r>
              <a:rPr sz="2700" spc="30" dirty="0">
                <a:latin typeface="Calibri"/>
                <a:cs typeface="Calibri"/>
              </a:rPr>
              <a:t> </a:t>
            </a:r>
            <a:r>
              <a:rPr sz="2700" spc="155" dirty="0">
                <a:latin typeface="Calibri"/>
                <a:cs typeface="Calibri"/>
              </a:rPr>
              <a:t>post</a:t>
            </a:r>
            <a:r>
              <a:rPr sz="2700" spc="25" dirty="0">
                <a:latin typeface="Calibri"/>
                <a:cs typeface="Calibri"/>
              </a:rPr>
              <a:t> </a:t>
            </a:r>
            <a:r>
              <a:rPr sz="2700" spc="165" dirty="0">
                <a:latin typeface="Calibri"/>
                <a:cs typeface="Calibri"/>
              </a:rPr>
              <a:t>standing)</a:t>
            </a:r>
            <a:r>
              <a:rPr sz="2700" spc="30" dirty="0">
                <a:latin typeface="Calibri"/>
                <a:cs typeface="Calibri"/>
              </a:rPr>
              <a:t> </a:t>
            </a:r>
            <a:r>
              <a:rPr sz="2700" spc="110" dirty="0">
                <a:latin typeface="Calibri"/>
                <a:cs typeface="Calibri"/>
              </a:rPr>
              <a:t>not </a:t>
            </a:r>
            <a:r>
              <a:rPr sz="2700" spc="145" dirty="0">
                <a:latin typeface="Calibri"/>
                <a:cs typeface="Calibri"/>
              </a:rPr>
              <a:t>everyone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10" dirty="0">
                <a:latin typeface="Calibri"/>
                <a:cs typeface="Calibri"/>
              </a:rPr>
              <a:t>with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60" dirty="0">
                <a:latin typeface="Calibri"/>
                <a:cs typeface="Calibri"/>
              </a:rPr>
              <a:t>POTS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90" dirty="0">
                <a:latin typeface="Calibri"/>
                <a:cs typeface="Calibri"/>
              </a:rPr>
              <a:t>will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65" dirty="0">
                <a:latin typeface="Calibri"/>
                <a:cs typeface="Calibri"/>
              </a:rPr>
              <a:t>have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60" dirty="0">
                <a:latin typeface="Calibri"/>
                <a:cs typeface="Calibri"/>
              </a:rPr>
              <a:t>identical </a:t>
            </a:r>
            <a:r>
              <a:rPr sz="2700" spc="190" dirty="0">
                <a:latin typeface="Calibri"/>
                <a:cs typeface="Calibri"/>
              </a:rPr>
              <a:t>experiences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85" dirty="0">
                <a:latin typeface="Calibri"/>
                <a:cs typeface="Calibri"/>
              </a:rPr>
              <a:t>due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00" dirty="0">
                <a:latin typeface="Calibri"/>
                <a:cs typeface="Calibri"/>
              </a:rPr>
              <a:t>to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45" dirty="0">
                <a:latin typeface="Calibri"/>
                <a:cs typeface="Calibri"/>
              </a:rPr>
              <a:t>the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65" dirty="0">
                <a:latin typeface="Calibri"/>
                <a:cs typeface="Calibri"/>
              </a:rPr>
              <a:t>diverse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80" dirty="0">
                <a:latin typeface="Calibri"/>
                <a:cs typeface="Calibri"/>
              </a:rPr>
              <a:t>range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80" dirty="0">
                <a:latin typeface="Calibri"/>
                <a:cs typeface="Calibri"/>
              </a:rPr>
              <a:t>of </a:t>
            </a:r>
            <a:r>
              <a:rPr sz="2700" spc="200" dirty="0">
                <a:latin typeface="Calibri"/>
                <a:cs typeface="Calibri"/>
              </a:rPr>
              <a:t>symptoms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00" dirty="0">
                <a:latin typeface="Calibri"/>
                <a:cs typeface="Calibri"/>
              </a:rPr>
              <a:t>associated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10" dirty="0">
                <a:latin typeface="Calibri"/>
                <a:cs typeface="Calibri"/>
              </a:rPr>
              <a:t>with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45" dirty="0">
                <a:latin typeface="Calibri"/>
                <a:cs typeface="Calibri"/>
              </a:rPr>
              <a:t>the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35" dirty="0">
                <a:latin typeface="Calibri"/>
                <a:cs typeface="Calibri"/>
              </a:rPr>
              <a:t>condition.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2700">
              <a:latin typeface="Calibri"/>
              <a:cs typeface="Calibri"/>
            </a:endParaRPr>
          </a:p>
          <a:p>
            <a:pPr marL="599440" marR="446405" indent="-587375">
              <a:lnSpc>
                <a:spcPct val="115700"/>
              </a:lnSpc>
            </a:pPr>
            <a:r>
              <a:rPr sz="2700" spc="140" dirty="0">
                <a:latin typeface="Calibri"/>
                <a:cs typeface="Calibri"/>
              </a:rPr>
              <a:t>(Some)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25" dirty="0">
                <a:latin typeface="Calibri"/>
                <a:cs typeface="Calibri"/>
              </a:rPr>
              <a:t>common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200" dirty="0">
                <a:latin typeface="Calibri"/>
                <a:cs typeface="Calibri"/>
              </a:rPr>
              <a:t>symptoms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05" dirty="0">
                <a:latin typeface="Calibri"/>
                <a:cs typeface="Calibri"/>
              </a:rPr>
              <a:t>of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60" dirty="0">
                <a:latin typeface="Calibri"/>
                <a:cs typeface="Calibri"/>
              </a:rPr>
              <a:t>POTS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50" dirty="0">
                <a:latin typeface="Calibri"/>
                <a:cs typeface="Calibri"/>
              </a:rPr>
              <a:t>are: </a:t>
            </a:r>
            <a:r>
              <a:rPr sz="2700" spc="170" dirty="0">
                <a:latin typeface="Calibri"/>
                <a:cs typeface="Calibri"/>
              </a:rPr>
              <a:t>lightheartedness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60" dirty="0">
                <a:latin typeface="Calibri"/>
                <a:cs typeface="Calibri"/>
              </a:rPr>
              <a:t>(w/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25" dirty="0">
                <a:latin typeface="Calibri"/>
                <a:cs typeface="Calibri"/>
              </a:rPr>
              <a:t>or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10" dirty="0">
                <a:latin typeface="Calibri"/>
                <a:cs typeface="Calibri"/>
              </a:rPr>
              <a:t>w/out</a:t>
            </a:r>
            <a:r>
              <a:rPr sz="2700" spc="15" dirty="0">
                <a:latin typeface="Calibri"/>
                <a:cs typeface="Calibri"/>
              </a:rPr>
              <a:t> </a:t>
            </a:r>
            <a:r>
              <a:rPr sz="2700" spc="155" dirty="0">
                <a:latin typeface="Calibri"/>
                <a:cs typeface="Calibri"/>
              </a:rPr>
              <a:t>syncope) </a:t>
            </a:r>
            <a:r>
              <a:rPr sz="2700" spc="150" dirty="0">
                <a:latin typeface="Calibri"/>
                <a:cs typeface="Calibri"/>
              </a:rPr>
              <a:t>palpitations</a:t>
            </a:r>
            <a:endParaRPr sz="2700">
              <a:latin typeface="Calibri"/>
              <a:cs typeface="Calibri"/>
            </a:endParaRPr>
          </a:p>
          <a:p>
            <a:pPr marL="599440" marR="3039110">
              <a:lnSpc>
                <a:spcPct val="115700"/>
              </a:lnSpc>
            </a:pPr>
            <a:r>
              <a:rPr sz="2700" spc="195" dirty="0">
                <a:latin typeface="Calibri"/>
                <a:cs typeface="Calibri"/>
              </a:rPr>
              <a:t>exercise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160" dirty="0">
                <a:latin typeface="Calibri"/>
                <a:cs typeface="Calibri"/>
              </a:rPr>
              <a:t>intolerance </a:t>
            </a:r>
            <a:r>
              <a:rPr sz="2700" spc="175" dirty="0">
                <a:latin typeface="Calibri"/>
                <a:cs typeface="Calibri"/>
              </a:rPr>
              <a:t>tremors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&amp;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125" dirty="0">
                <a:latin typeface="Calibri"/>
                <a:cs typeface="Calibri"/>
              </a:rPr>
              <a:t>blurry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155" dirty="0">
                <a:latin typeface="Calibri"/>
                <a:cs typeface="Calibri"/>
              </a:rPr>
              <a:t>vision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46441" y="6011665"/>
            <a:ext cx="7303770" cy="2311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95"/>
              </a:spcBef>
            </a:pPr>
            <a:r>
              <a:rPr sz="2600" spc="160" dirty="0">
                <a:latin typeface="Calibri"/>
                <a:cs typeface="Calibri"/>
              </a:rPr>
              <a:t>Experiencing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35" dirty="0">
                <a:latin typeface="Calibri"/>
                <a:cs typeface="Calibri"/>
              </a:rPr>
              <a:t>the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45" dirty="0">
                <a:latin typeface="Calibri"/>
                <a:cs typeface="Calibri"/>
              </a:rPr>
              <a:t>above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65" dirty="0">
                <a:latin typeface="Calibri"/>
                <a:cs typeface="Calibri"/>
              </a:rPr>
              <a:t>conditions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215" dirty="0">
                <a:latin typeface="Calibri"/>
                <a:cs typeface="Calibri"/>
              </a:rPr>
              <a:t>is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25" dirty="0">
                <a:latin typeface="Calibri"/>
                <a:cs typeface="Calibri"/>
              </a:rPr>
              <a:t>not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85" dirty="0">
                <a:latin typeface="Calibri"/>
                <a:cs typeface="Calibri"/>
              </a:rPr>
              <a:t>a </a:t>
            </a:r>
            <a:r>
              <a:rPr sz="2600" spc="170" dirty="0">
                <a:latin typeface="Calibri"/>
                <a:cs typeface="Calibri"/>
              </a:rPr>
              <a:t>diagnostic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155" dirty="0">
                <a:latin typeface="Calibri"/>
                <a:cs typeface="Calibri"/>
              </a:rPr>
              <a:t>requirement,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spc="130" dirty="0">
                <a:latin typeface="Calibri"/>
                <a:cs typeface="Calibri"/>
              </a:rPr>
              <a:t>but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120" dirty="0">
                <a:latin typeface="Calibri"/>
                <a:cs typeface="Calibri"/>
              </a:rPr>
              <a:t>they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spc="175" dirty="0">
                <a:latin typeface="Calibri"/>
                <a:cs typeface="Calibri"/>
              </a:rPr>
              <a:t>are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120" dirty="0">
                <a:latin typeface="Calibri"/>
                <a:cs typeface="Calibri"/>
              </a:rPr>
              <a:t>frequently </a:t>
            </a:r>
            <a:r>
              <a:rPr sz="2600" spc="170" dirty="0">
                <a:latin typeface="Calibri"/>
                <a:cs typeface="Calibri"/>
              </a:rPr>
              <a:t>experienced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14" dirty="0">
                <a:latin typeface="Calibri"/>
                <a:cs typeface="Calibri"/>
              </a:rPr>
              <a:t>together,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250" dirty="0">
                <a:latin typeface="Calibri"/>
                <a:cs typeface="Calibri"/>
              </a:rPr>
              <a:t>as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95" dirty="0">
                <a:latin typeface="Calibri"/>
                <a:cs typeface="Calibri"/>
              </a:rPr>
              <a:t>POTs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50" dirty="0">
                <a:latin typeface="Calibri"/>
                <a:cs typeface="Calibri"/>
              </a:rPr>
              <a:t>falls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170" dirty="0">
                <a:latin typeface="Calibri"/>
                <a:cs typeface="Calibri"/>
              </a:rPr>
              <a:t>under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10" dirty="0">
                <a:latin typeface="Calibri"/>
                <a:cs typeface="Calibri"/>
              </a:rPr>
              <a:t>the </a:t>
            </a:r>
            <a:r>
              <a:rPr sz="2600" spc="165" dirty="0">
                <a:latin typeface="Calibri"/>
                <a:cs typeface="Calibri"/>
              </a:rPr>
              <a:t>umbrella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105" dirty="0">
                <a:latin typeface="Calibri"/>
                <a:cs typeface="Calibri"/>
              </a:rPr>
              <a:t>of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b="1" spc="175" dirty="0">
                <a:latin typeface="Calibri"/>
                <a:cs typeface="Calibri"/>
              </a:rPr>
              <a:t>Dysautonomia,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165" dirty="0">
                <a:latin typeface="Calibri"/>
                <a:cs typeface="Calibri"/>
              </a:rPr>
              <a:t>which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220" dirty="0">
                <a:latin typeface="Calibri"/>
                <a:cs typeface="Calibri"/>
              </a:rPr>
              <a:t>describes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190" dirty="0">
                <a:latin typeface="Calibri"/>
                <a:cs typeface="Calibri"/>
              </a:rPr>
              <a:t>a </a:t>
            </a:r>
            <a:r>
              <a:rPr sz="2600" b="1" spc="185" dirty="0">
                <a:latin typeface="Calibri"/>
                <a:cs typeface="Calibri"/>
              </a:rPr>
              <a:t>disorder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130" dirty="0">
                <a:latin typeface="Calibri"/>
                <a:cs typeface="Calibri"/>
              </a:rPr>
              <a:t>of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160" dirty="0">
                <a:latin typeface="Calibri"/>
                <a:cs typeface="Calibri"/>
              </a:rPr>
              <a:t>the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204" dirty="0">
                <a:latin typeface="Calibri"/>
                <a:cs typeface="Calibri"/>
              </a:rPr>
              <a:t>autonomic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185" dirty="0">
                <a:latin typeface="Calibri"/>
                <a:cs typeface="Calibri"/>
              </a:rPr>
              <a:t>nervous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170" dirty="0">
                <a:latin typeface="Calibri"/>
                <a:cs typeface="Calibri"/>
              </a:rPr>
              <a:t>system</a:t>
            </a:r>
            <a:r>
              <a:rPr sz="2600" spc="17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13996" y="893939"/>
            <a:ext cx="7748270" cy="3871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0"/>
              </a:spcBef>
            </a:pPr>
            <a:r>
              <a:rPr sz="3850" spc="-280" dirty="0">
                <a:latin typeface="Arial Narrow"/>
                <a:cs typeface="Arial Narrow"/>
              </a:rPr>
              <a:t>POTS</a:t>
            </a:r>
            <a:r>
              <a:rPr sz="3850" spc="95" dirty="0">
                <a:latin typeface="Arial Narrow"/>
                <a:cs typeface="Arial Narrow"/>
              </a:rPr>
              <a:t> </a:t>
            </a:r>
            <a:r>
              <a:rPr sz="3850" spc="-275" dirty="0">
                <a:latin typeface="Arial Narrow"/>
                <a:cs typeface="Arial Narrow"/>
              </a:rPr>
              <a:t>AS</a:t>
            </a:r>
            <a:r>
              <a:rPr sz="3850" spc="105" dirty="0">
                <a:latin typeface="Arial Narrow"/>
                <a:cs typeface="Arial Narrow"/>
              </a:rPr>
              <a:t> </a:t>
            </a:r>
            <a:r>
              <a:rPr sz="3850" spc="-275" dirty="0">
                <a:latin typeface="Arial Narrow"/>
                <a:cs typeface="Arial Narrow"/>
              </a:rPr>
              <a:t>A</a:t>
            </a:r>
            <a:r>
              <a:rPr sz="3850" spc="105" dirty="0">
                <a:latin typeface="Arial Narrow"/>
                <a:cs typeface="Arial Narrow"/>
              </a:rPr>
              <a:t> </a:t>
            </a:r>
            <a:r>
              <a:rPr sz="3850" spc="-204" dirty="0">
                <a:latin typeface="Arial Narrow"/>
                <a:cs typeface="Arial Narrow"/>
              </a:rPr>
              <a:t>SINGULAR</a:t>
            </a:r>
            <a:r>
              <a:rPr sz="3850" spc="105" dirty="0">
                <a:latin typeface="Arial Narrow"/>
                <a:cs typeface="Arial Narrow"/>
              </a:rPr>
              <a:t> </a:t>
            </a:r>
            <a:r>
              <a:rPr sz="3850" spc="-195" dirty="0">
                <a:latin typeface="Arial Narrow"/>
                <a:cs typeface="Arial Narrow"/>
              </a:rPr>
              <a:t>DIAGNOSIS</a:t>
            </a:r>
            <a:r>
              <a:rPr sz="3850" spc="110" dirty="0">
                <a:latin typeface="Arial Narrow"/>
                <a:cs typeface="Arial Narrow"/>
              </a:rPr>
              <a:t> </a:t>
            </a:r>
            <a:r>
              <a:rPr sz="3850" spc="-275" dirty="0">
                <a:latin typeface="Arial Narrow"/>
                <a:cs typeface="Arial Narrow"/>
              </a:rPr>
              <a:t>AS</a:t>
            </a:r>
            <a:r>
              <a:rPr sz="3850" spc="105" dirty="0">
                <a:latin typeface="Arial Narrow"/>
                <a:cs typeface="Arial Narrow"/>
              </a:rPr>
              <a:t> </a:t>
            </a:r>
            <a:r>
              <a:rPr sz="3850" spc="-140" dirty="0">
                <a:latin typeface="Arial Narrow"/>
                <a:cs typeface="Arial Narrow"/>
              </a:rPr>
              <a:t>WELL </a:t>
            </a:r>
            <a:r>
              <a:rPr sz="3850" spc="-275" dirty="0">
                <a:latin typeface="Arial Narrow"/>
                <a:cs typeface="Arial Narrow"/>
              </a:rPr>
              <a:t>AS</a:t>
            </a:r>
            <a:r>
              <a:rPr sz="3850" spc="210" dirty="0">
                <a:latin typeface="Arial Narrow"/>
                <a:cs typeface="Arial Narrow"/>
              </a:rPr>
              <a:t> </a:t>
            </a:r>
            <a:r>
              <a:rPr sz="3850" dirty="0">
                <a:latin typeface="Arial Narrow"/>
                <a:cs typeface="Arial Narrow"/>
              </a:rPr>
              <a:t>CO-</a:t>
            </a:r>
            <a:r>
              <a:rPr sz="3850" spc="-305" dirty="0">
                <a:latin typeface="Arial Narrow"/>
                <a:cs typeface="Arial Narrow"/>
              </a:rPr>
              <a:t>OCCURRING</a:t>
            </a:r>
            <a:endParaRPr sz="3850">
              <a:latin typeface="Arial Narrow"/>
              <a:cs typeface="Arial Narrow"/>
            </a:endParaRPr>
          </a:p>
          <a:p>
            <a:pPr marL="544830" marR="1644014">
              <a:lnSpc>
                <a:spcPct val="115399"/>
              </a:lnSpc>
              <a:spcBef>
                <a:spcPts val="1485"/>
              </a:spcBef>
            </a:pPr>
            <a:r>
              <a:rPr sz="2600" spc="165" dirty="0">
                <a:latin typeface="Calibri"/>
                <a:cs typeface="Calibri"/>
              </a:rPr>
              <a:t>Commonly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210" dirty="0">
                <a:latin typeface="Calibri"/>
                <a:cs typeface="Calibri"/>
              </a:rPr>
              <a:t>seen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130" dirty="0">
                <a:latin typeface="Calibri"/>
                <a:cs typeface="Calibri"/>
              </a:rPr>
              <a:t>co-</a:t>
            </a:r>
            <a:r>
              <a:rPr sz="2600" spc="175" dirty="0">
                <a:latin typeface="Calibri"/>
                <a:cs typeface="Calibri"/>
              </a:rPr>
              <a:t>occuring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85" dirty="0">
                <a:latin typeface="Calibri"/>
                <a:cs typeface="Calibri"/>
              </a:rPr>
              <a:t>with </a:t>
            </a:r>
            <a:r>
              <a:rPr sz="2600" b="1" spc="125" dirty="0">
                <a:latin typeface="Calibri"/>
                <a:cs typeface="Calibri"/>
              </a:rPr>
              <a:t>POTs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spc="180" dirty="0">
                <a:latin typeface="Calibri"/>
                <a:cs typeface="Calibri"/>
              </a:rPr>
              <a:t>is: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b="1" spc="155" dirty="0">
                <a:latin typeface="Calibri"/>
                <a:cs typeface="Calibri"/>
              </a:rPr>
              <a:t>Ehlers-</a:t>
            </a:r>
            <a:r>
              <a:rPr sz="2600" b="1" spc="175" dirty="0">
                <a:latin typeface="Calibri"/>
                <a:cs typeface="Calibri"/>
              </a:rPr>
              <a:t>Danlos</a:t>
            </a:r>
            <a:r>
              <a:rPr sz="2600" b="1" spc="40" dirty="0">
                <a:latin typeface="Calibri"/>
                <a:cs typeface="Calibri"/>
              </a:rPr>
              <a:t> </a:t>
            </a:r>
            <a:r>
              <a:rPr sz="2600" b="1" spc="175" dirty="0">
                <a:latin typeface="Calibri"/>
                <a:cs typeface="Calibri"/>
              </a:rPr>
              <a:t>syndrome, </a:t>
            </a:r>
            <a:r>
              <a:rPr sz="2600" b="1" spc="120" dirty="0">
                <a:latin typeface="Calibri"/>
                <a:cs typeface="Calibri"/>
              </a:rPr>
              <a:t>Mast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150" dirty="0">
                <a:latin typeface="Calibri"/>
                <a:cs typeface="Calibri"/>
              </a:rPr>
              <a:t>Cell</a:t>
            </a:r>
            <a:r>
              <a:rPr sz="2600" b="1" spc="40" dirty="0">
                <a:latin typeface="Calibri"/>
                <a:cs typeface="Calibri"/>
              </a:rPr>
              <a:t> </a:t>
            </a:r>
            <a:r>
              <a:rPr sz="2600" b="1" spc="170" dirty="0">
                <a:latin typeface="Calibri"/>
                <a:cs typeface="Calibri"/>
              </a:rPr>
              <a:t>activation</a:t>
            </a:r>
            <a:r>
              <a:rPr sz="2600" b="1" spc="40" dirty="0">
                <a:latin typeface="Calibri"/>
                <a:cs typeface="Calibri"/>
              </a:rPr>
              <a:t> </a:t>
            </a:r>
            <a:r>
              <a:rPr sz="2600" b="1" spc="185" dirty="0">
                <a:latin typeface="Calibri"/>
                <a:cs typeface="Calibri"/>
              </a:rPr>
              <a:t>syndrome,</a:t>
            </a:r>
            <a:r>
              <a:rPr sz="2600" b="1" spc="40" dirty="0">
                <a:latin typeface="Calibri"/>
                <a:cs typeface="Calibri"/>
              </a:rPr>
              <a:t> </a:t>
            </a:r>
            <a:r>
              <a:rPr sz="2600" b="1" spc="185" dirty="0">
                <a:latin typeface="Calibri"/>
                <a:cs typeface="Calibri"/>
              </a:rPr>
              <a:t>and </a:t>
            </a:r>
            <a:r>
              <a:rPr sz="2600" b="1" spc="190" dirty="0">
                <a:latin typeface="Calibri"/>
                <a:cs typeface="Calibri"/>
              </a:rPr>
              <a:t>Gastroparesis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spc="120" dirty="0">
                <a:latin typeface="Calibri"/>
                <a:cs typeface="Calibri"/>
              </a:rPr>
              <a:t>(note: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170" dirty="0">
                <a:latin typeface="Calibri"/>
                <a:cs typeface="Calibri"/>
              </a:rPr>
              <a:t>these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175" dirty="0">
                <a:latin typeface="Calibri"/>
                <a:cs typeface="Calibri"/>
              </a:rPr>
              <a:t>are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95" dirty="0">
                <a:latin typeface="Calibri"/>
                <a:cs typeface="Calibri"/>
              </a:rPr>
              <a:t>only </a:t>
            </a:r>
            <a:r>
              <a:rPr sz="2600" spc="235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55" dirty="0">
                <a:latin typeface="Calibri"/>
                <a:cs typeface="Calibri"/>
              </a:rPr>
              <a:t>few).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44361" y="763371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59" h="530860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1"/>
                </a:lnTo>
                <a:lnTo>
                  <a:pt x="94380" y="468255"/>
                </a:lnTo>
                <a:lnTo>
                  <a:pt x="62401" y="436276"/>
                </a:lnTo>
                <a:lnTo>
                  <a:pt x="36225" y="399244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1" y="94380"/>
                </a:lnTo>
                <a:lnTo>
                  <a:pt x="94380" y="62401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4" y="36225"/>
                </a:lnTo>
                <a:lnTo>
                  <a:pt x="436276" y="62401"/>
                </a:lnTo>
                <a:lnTo>
                  <a:pt x="468255" y="94380"/>
                </a:lnTo>
                <a:lnTo>
                  <a:pt x="494432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2" y="399244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4" y="494431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5406" y="268388"/>
            <a:ext cx="4603115" cy="1985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850" spc="-960" dirty="0"/>
              <a:t>RESULT</a:t>
            </a:r>
            <a:endParaRPr sz="12850"/>
          </a:p>
        </p:txBody>
      </p:sp>
      <p:grpSp>
        <p:nvGrpSpPr>
          <p:cNvPr id="12" name="object 12" descr="A pie chart."/>
          <p:cNvGrpSpPr/>
          <p:nvPr/>
        </p:nvGrpSpPr>
        <p:grpSpPr>
          <a:xfrm>
            <a:off x="3011394" y="5295217"/>
            <a:ext cx="3731260" cy="3731260"/>
            <a:chOff x="3011394" y="5295217"/>
            <a:chExt cx="3731260" cy="3731260"/>
          </a:xfrm>
        </p:grpSpPr>
        <p:sp>
          <p:nvSpPr>
            <p:cNvPr id="13" name="object 13"/>
            <p:cNvSpPr/>
            <p:nvPr/>
          </p:nvSpPr>
          <p:spPr>
            <a:xfrm>
              <a:off x="4876991" y="5295217"/>
              <a:ext cx="1865630" cy="3719195"/>
            </a:xfrm>
            <a:custGeom>
              <a:avLst/>
              <a:gdLst/>
              <a:ahLst/>
              <a:cxnLst/>
              <a:rect l="l" t="t" r="r" b="b"/>
              <a:pathLst>
                <a:path w="1865629" h="3719195">
                  <a:moveTo>
                    <a:pt x="211386" y="3719178"/>
                  </a:moveTo>
                  <a:lnTo>
                    <a:pt x="0" y="1865596"/>
                  </a:lnTo>
                  <a:lnTo>
                    <a:pt x="0" y="0"/>
                  </a:lnTo>
                  <a:lnTo>
                    <a:pt x="44129" y="521"/>
                  </a:lnTo>
                  <a:lnTo>
                    <a:pt x="88234" y="2087"/>
                  </a:lnTo>
                  <a:lnTo>
                    <a:pt x="132289" y="4696"/>
                  </a:lnTo>
                  <a:lnTo>
                    <a:pt x="176271" y="8346"/>
                  </a:lnTo>
                  <a:lnTo>
                    <a:pt x="220154" y="13035"/>
                  </a:lnTo>
                  <a:lnTo>
                    <a:pt x="263913" y="18761"/>
                  </a:lnTo>
                  <a:lnTo>
                    <a:pt x="307525" y="25520"/>
                  </a:lnTo>
                  <a:lnTo>
                    <a:pt x="350965" y="33309"/>
                  </a:lnTo>
                  <a:lnTo>
                    <a:pt x="394208" y="42124"/>
                  </a:lnTo>
                  <a:lnTo>
                    <a:pt x="437231" y="51959"/>
                  </a:lnTo>
                  <a:lnTo>
                    <a:pt x="480009" y="62809"/>
                  </a:lnTo>
                  <a:lnTo>
                    <a:pt x="522519" y="74667"/>
                  </a:lnTo>
                  <a:lnTo>
                    <a:pt x="564736" y="87528"/>
                  </a:lnTo>
                  <a:lnTo>
                    <a:pt x="606637" y="101384"/>
                  </a:lnTo>
                  <a:lnTo>
                    <a:pt x="648199" y="116228"/>
                  </a:lnTo>
                  <a:lnTo>
                    <a:pt x="689397" y="132050"/>
                  </a:lnTo>
                  <a:lnTo>
                    <a:pt x="730210" y="148842"/>
                  </a:lnTo>
                  <a:lnTo>
                    <a:pt x="770615" y="166595"/>
                  </a:lnTo>
                  <a:lnTo>
                    <a:pt x="810588" y="185299"/>
                  </a:lnTo>
                  <a:lnTo>
                    <a:pt x="850108" y="204943"/>
                  </a:lnTo>
                  <a:lnTo>
                    <a:pt x="889152" y="225516"/>
                  </a:lnTo>
                  <a:lnTo>
                    <a:pt x="927698" y="247007"/>
                  </a:lnTo>
                  <a:lnTo>
                    <a:pt x="965725" y="269404"/>
                  </a:lnTo>
                  <a:lnTo>
                    <a:pt x="1003212" y="292695"/>
                  </a:lnTo>
                  <a:lnTo>
                    <a:pt x="1040137" y="316865"/>
                  </a:lnTo>
                  <a:lnTo>
                    <a:pt x="1076480" y="341902"/>
                  </a:lnTo>
                  <a:lnTo>
                    <a:pt x="1112221" y="367792"/>
                  </a:lnTo>
                  <a:lnTo>
                    <a:pt x="1147340" y="394520"/>
                  </a:lnTo>
                  <a:lnTo>
                    <a:pt x="1181816" y="422071"/>
                  </a:lnTo>
                  <a:lnTo>
                    <a:pt x="1215631" y="450430"/>
                  </a:lnTo>
                  <a:lnTo>
                    <a:pt x="1248766" y="479581"/>
                  </a:lnTo>
                  <a:lnTo>
                    <a:pt x="1281202" y="509508"/>
                  </a:lnTo>
                  <a:lnTo>
                    <a:pt x="1312921" y="540193"/>
                  </a:lnTo>
                  <a:lnTo>
                    <a:pt x="1343905" y="571620"/>
                  </a:lnTo>
                  <a:lnTo>
                    <a:pt x="1374137" y="603771"/>
                  </a:lnTo>
                  <a:lnTo>
                    <a:pt x="1403600" y="636629"/>
                  </a:lnTo>
                  <a:lnTo>
                    <a:pt x="1432278" y="670174"/>
                  </a:lnTo>
                  <a:lnTo>
                    <a:pt x="1460154" y="704388"/>
                  </a:lnTo>
                  <a:lnTo>
                    <a:pt x="1487213" y="739252"/>
                  </a:lnTo>
                  <a:lnTo>
                    <a:pt x="1513440" y="774746"/>
                  </a:lnTo>
                  <a:lnTo>
                    <a:pt x="1538820" y="810851"/>
                  </a:lnTo>
                  <a:lnTo>
                    <a:pt x="1563339" y="847546"/>
                  </a:lnTo>
                  <a:lnTo>
                    <a:pt x="1586983" y="884810"/>
                  </a:lnTo>
                  <a:lnTo>
                    <a:pt x="1609738" y="922624"/>
                  </a:lnTo>
                  <a:lnTo>
                    <a:pt x="1631593" y="960965"/>
                  </a:lnTo>
                  <a:lnTo>
                    <a:pt x="1652535" y="999812"/>
                  </a:lnTo>
                  <a:lnTo>
                    <a:pt x="1672553" y="1039144"/>
                  </a:lnTo>
                  <a:lnTo>
                    <a:pt x="1691634" y="1078939"/>
                  </a:lnTo>
                  <a:lnTo>
                    <a:pt x="1709768" y="1119173"/>
                  </a:lnTo>
                  <a:lnTo>
                    <a:pt x="1726946" y="1159826"/>
                  </a:lnTo>
                  <a:lnTo>
                    <a:pt x="1743158" y="1200873"/>
                  </a:lnTo>
                  <a:lnTo>
                    <a:pt x="1758393" y="1242292"/>
                  </a:lnTo>
                  <a:lnTo>
                    <a:pt x="1772645" y="1284060"/>
                  </a:lnTo>
                  <a:lnTo>
                    <a:pt x="1785905" y="1326154"/>
                  </a:lnTo>
                  <a:lnTo>
                    <a:pt x="1798166" y="1368549"/>
                  </a:lnTo>
                  <a:lnTo>
                    <a:pt x="1809420" y="1411223"/>
                  </a:lnTo>
                  <a:lnTo>
                    <a:pt x="1819662" y="1454151"/>
                  </a:lnTo>
                  <a:lnTo>
                    <a:pt x="1828885" y="1497309"/>
                  </a:lnTo>
                  <a:lnTo>
                    <a:pt x="1837085" y="1540673"/>
                  </a:lnTo>
                  <a:lnTo>
                    <a:pt x="1844257" y="1584219"/>
                  </a:lnTo>
                  <a:lnTo>
                    <a:pt x="1850396" y="1627922"/>
                  </a:lnTo>
                  <a:lnTo>
                    <a:pt x="1855501" y="1671759"/>
                  </a:lnTo>
                  <a:lnTo>
                    <a:pt x="1859567" y="1715704"/>
                  </a:lnTo>
                  <a:lnTo>
                    <a:pt x="1862592" y="1759733"/>
                  </a:lnTo>
                  <a:lnTo>
                    <a:pt x="1864575" y="1803821"/>
                  </a:lnTo>
                  <a:lnTo>
                    <a:pt x="1865514" y="1847943"/>
                  </a:lnTo>
                  <a:lnTo>
                    <a:pt x="1865593" y="1870011"/>
                  </a:lnTo>
                  <a:lnTo>
                    <a:pt x="1865410" y="1892076"/>
                  </a:lnTo>
                  <a:lnTo>
                    <a:pt x="1864262" y="1936193"/>
                  </a:lnTo>
                  <a:lnTo>
                    <a:pt x="1862070" y="1980272"/>
                  </a:lnTo>
                  <a:lnTo>
                    <a:pt x="1858837" y="2024286"/>
                  </a:lnTo>
                  <a:lnTo>
                    <a:pt x="1854563" y="2068211"/>
                  </a:lnTo>
                  <a:lnTo>
                    <a:pt x="1849251" y="2112023"/>
                  </a:lnTo>
                  <a:lnTo>
                    <a:pt x="1842905" y="2155697"/>
                  </a:lnTo>
                  <a:lnTo>
                    <a:pt x="1835527" y="2199208"/>
                  </a:lnTo>
                  <a:lnTo>
                    <a:pt x="1827122" y="2242533"/>
                  </a:lnTo>
                  <a:lnTo>
                    <a:pt x="1817694" y="2285647"/>
                  </a:lnTo>
                  <a:lnTo>
                    <a:pt x="1807250" y="2328526"/>
                  </a:lnTo>
                  <a:lnTo>
                    <a:pt x="1795794" y="2371146"/>
                  </a:lnTo>
                  <a:lnTo>
                    <a:pt x="1783333" y="2413482"/>
                  </a:lnTo>
                  <a:lnTo>
                    <a:pt x="1769874" y="2455513"/>
                  </a:lnTo>
                  <a:lnTo>
                    <a:pt x="1755424" y="2497213"/>
                  </a:lnTo>
                  <a:lnTo>
                    <a:pt x="1739993" y="2538560"/>
                  </a:lnTo>
                  <a:lnTo>
                    <a:pt x="1723587" y="2579530"/>
                  </a:lnTo>
                  <a:lnTo>
                    <a:pt x="1706217" y="2620100"/>
                  </a:lnTo>
                  <a:lnTo>
                    <a:pt x="1687893" y="2660249"/>
                  </a:lnTo>
                  <a:lnTo>
                    <a:pt x="1668624" y="2699952"/>
                  </a:lnTo>
                  <a:lnTo>
                    <a:pt x="1648421" y="2739189"/>
                  </a:lnTo>
                  <a:lnTo>
                    <a:pt x="1627295" y="2777937"/>
                  </a:lnTo>
                  <a:lnTo>
                    <a:pt x="1605259" y="2816174"/>
                  </a:lnTo>
                  <a:lnTo>
                    <a:pt x="1582324" y="2853880"/>
                  </a:lnTo>
                  <a:lnTo>
                    <a:pt x="1558504" y="2891032"/>
                  </a:lnTo>
                  <a:lnTo>
                    <a:pt x="1533812" y="2927611"/>
                  </a:lnTo>
                  <a:lnTo>
                    <a:pt x="1508262" y="2963595"/>
                  </a:lnTo>
                  <a:lnTo>
                    <a:pt x="1481867" y="2998965"/>
                  </a:lnTo>
                  <a:lnTo>
                    <a:pt x="1454643" y="3033700"/>
                  </a:lnTo>
                  <a:lnTo>
                    <a:pt x="1426606" y="3067782"/>
                  </a:lnTo>
                  <a:lnTo>
                    <a:pt x="1397770" y="3101191"/>
                  </a:lnTo>
                  <a:lnTo>
                    <a:pt x="1368151" y="3133909"/>
                  </a:lnTo>
                  <a:lnTo>
                    <a:pt x="1337767" y="3165917"/>
                  </a:lnTo>
                  <a:lnTo>
                    <a:pt x="1306634" y="3197197"/>
                  </a:lnTo>
                  <a:lnTo>
                    <a:pt x="1274771" y="3227732"/>
                  </a:lnTo>
                  <a:lnTo>
                    <a:pt x="1242194" y="3257504"/>
                  </a:lnTo>
                  <a:lnTo>
                    <a:pt x="1208922" y="3286498"/>
                  </a:lnTo>
                  <a:lnTo>
                    <a:pt x="1174973" y="3314697"/>
                  </a:lnTo>
                  <a:lnTo>
                    <a:pt x="1140366" y="3342085"/>
                  </a:lnTo>
                  <a:lnTo>
                    <a:pt x="1105122" y="3368646"/>
                  </a:lnTo>
                  <a:lnTo>
                    <a:pt x="1069259" y="3394367"/>
                  </a:lnTo>
                  <a:lnTo>
                    <a:pt x="1032798" y="3419231"/>
                  </a:lnTo>
                  <a:lnTo>
                    <a:pt x="995758" y="3443227"/>
                  </a:lnTo>
                  <a:lnTo>
                    <a:pt x="958162" y="3466339"/>
                  </a:lnTo>
                  <a:lnTo>
                    <a:pt x="920029" y="3488556"/>
                  </a:lnTo>
                  <a:lnTo>
                    <a:pt x="881382" y="3509865"/>
                  </a:lnTo>
                  <a:lnTo>
                    <a:pt x="842241" y="3530253"/>
                  </a:lnTo>
                  <a:lnTo>
                    <a:pt x="802629" y="3549710"/>
                  </a:lnTo>
                  <a:lnTo>
                    <a:pt x="762568" y="3568225"/>
                  </a:lnTo>
                  <a:lnTo>
                    <a:pt x="722080" y="3585786"/>
                  </a:lnTo>
                  <a:lnTo>
                    <a:pt x="681188" y="3602385"/>
                  </a:lnTo>
                  <a:lnTo>
                    <a:pt x="639914" y="3618012"/>
                  </a:lnTo>
                  <a:lnTo>
                    <a:pt x="598283" y="3632659"/>
                  </a:lnTo>
                  <a:lnTo>
                    <a:pt x="556317" y="3646316"/>
                  </a:lnTo>
                  <a:lnTo>
                    <a:pt x="514039" y="3658977"/>
                  </a:lnTo>
                  <a:lnTo>
                    <a:pt x="471474" y="3670635"/>
                  </a:lnTo>
                  <a:lnTo>
                    <a:pt x="428645" y="3681282"/>
                  </a:lnTo>
                  <a:lnTo>
                    <a:pt x="385576" y="3690913"/>
                  </a:lnTo>
                  <a:lnTo>
                    <a:pt x="342292" y="3699523"/>
                  </a:lnTo>
                  <a:lnTo>
                    <a:pt x="298816" y="3707107"/>
                  </a:lnTo>
                  <a:lnTo>
                    <a:pt x="255172" y="3713660"/>
                  </a:lnTo>
                  <a:lnTo>
                    <a:pt x="211386" y="3719178"/>
                  </a:lnTo>
                  <a:close/>
                </a:path>
              </a:pathLst>
            </a:custGeom>
            <a:solidFill>
              <a:srgbClr val="00CA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07118" y="7160813"/>
              <a:ext cx="1981835" cy="1865630"/>
            </a:xfrm>
            <a:custGeom>
              <a:avLst/>
              <a:gdLst/>
              <a:ahLst/>
              <a:cxnLst/>
              <a:rect l="l" t="t" r="r" b="b"/>
              <a:pathLst>
                <a:path w="1981835" h="1865629">
                  <a:moveTo>
                    <a:pt x="1783112" y="1865550"/>
                  </a:moveTo>
                  <a:lnTo>
                    <a:pt x="1743393" y="1865409"/>
                  </a:lnTo>
                  <a:lnTo>
                    <a:pt x="1703686" y="1864422"/>
                  </a:lnTo>
                  <a:lnTo>
                    <a:pt x="1664009" y="1862590"/>
                  </a:lnTo>
                  <a:lnTo>
                    <a:pt x="1624379" y="1859915"/>
                  </a:lnTo>
                  <a:lnTo>
                    <a:pt x="1584816" y="1856396"/>
                  </a:lnTo>
                  <a:lnTo>
                    <a:pt x="1545337" y="1852035"/>
                  </a:lnTo>
                  <a:lnTo>
                    <a:pt x="1505959" y="1846835"/>
                  </a:lnTo>
                  <a:lnTo>
                    <a:pt x="1466701" y="1840798"/>
                  </a:lnTo>
                  <a:lnTo>
                    <a:pt x="1427580" y="1833927"/>
                  </a:lnTo>
                  <a:lnTo>
                    <a:pt x="1388615" y="1826224"/>
                  </a:lnTo>
                  <a:lnTo>
                    <a:pt x="1349822" y="1817693"/>
                  </a:lnTo>
                  <a:lnTo>
                    <a:pt x="1311220" y="1808339"/>
                  </a:lnTo>
                  <a:lnTo>
                    <a:pt x="1272826" y="1798164"/>
                  </a:lnTo>
                  <a:lnTo>
                    <a:pt x="1234657" y="1787175"/>
                  </a:lnTo>
                  <a:lnTo>
                    <a:pt x="1196730" y="1775375"/>
                  </a:lnTo>
                  <a:lnTo>
                    <a:pt x="1159064" y="1762771"/>
                  </a:lnTo>
                  <a:lnTo>
                    <a:pt x="1121674" y="1749368"/>
                  </a:lnTo>
                  <a:lnTo>
                    <a:pt x="1084578" y="1735172"/>
                  </a:lnTo>
                  <a:lnTo>
                    <a:pt x="1047793" y="1720189"/>
                  </a:lnTo>
                  <a:lnTo>
                    <a:pt x="1011335" y="1704427"/>
                  </a:lnTo>
                  <a:lnTo>
                    <a:pt x="975220" y="1687892"/>
                  </a:lnTo>
                  <a:lnTo>
                    <a:pt x="939466" y="1670592"/>
                  </a:lnTo>
                  <a:lnTo>
                    <a:pt x="904089" y="1652534"/>
                  </a:lnTo>
                  <a:lnTo>
                    <a:pt x="869104" y="1633728"/>
                  </a:lnTo>
                  <a:lnTo>
                    <a:pt x="834527" y="1614181"/>
                  </a:lnTo>
                  <a:lnTo>
                    <a:pt x="800374" y="1593902"/>
                  </a:lnTo>
                  <a:lnTo>
                    <a:pt x="766661" y="1572901"/>
                  </a:lnTo>
                  <a:lnTo>
                    <a:pt x="733402" y="1551187"/>
                  </a:lnTo>
                  <a:lnTo>
                    <a:pt x="700614" y="1528769"/>
                  </a:lnTo>
                  <a:lnTo>
                    <a:pt x="668309" y="1505659"/>
                  </a:lnTo>
                  <a:lnTo>
                    <a:pt x="636505" y="1481867"/>
                  </a:lnTo>
                  <a:lnTo>
                    <a:pt x="605213" y="1457402"/>
                  </a:lnTo>
                  <a:lnTo>
                    <a:pt x="574450" y="1432277"/>
                  </a:lnTo>
                  <a:lnTo>
                    <a:pt x="544229" y="1406503"/>
                  </a:lnTo>
                  <a:lnTo>
                    <a:pt x="514564" y="1380091"/>
                  </a:lnTo>
                  <a:lnTo>
                    <a:pt x="485467" y="1353053"/>
                  </a:lnTo>
                  <a:lnTo>
                    <a:pt x="456952" y="1325402"/>
                  </a:lnTo>
                  <a:lnTo>
                    <a:pt x="429033" y="1297151"/>
                  </a:lnTo>
                  <a:lnTo>
                    <a:pt x="401722" y="1268311"/>
                  </a:lnTo>
                  <a:lnTo>
                    <a:pt x="375030" y="1238897"/>
                  </a:lnTo>
                  <a:lnTo>
                    <a:pt x="348971" y="1208921"/>
                  </a:lnTo>
                  <a:lnTo>
                    <a:pt x="323556" y="1178397"/>
                  </a:lnTo>
                  <a:lnTo>
                    <a:pt x="298796" y="1147339"/>
                  </a:lnTo>
                  <a:lnTo>
                    <a:pt x="274704" y="1115761"/>
                  </a:lnTo>
                  <a:lnTo>
                    <a:pt x="251289" y="1083677"/>
                  </a:lnTo>
                  <a:lnTo>
                    <a:pt x="228562" y="1051101"/>
                  </a:lnTo>
                  <a:lnTo>
                    <a:pt x="206534" y="1018050"/>
                  </a:lnTo>
                  <a:lnTo>
                    <a:pt x="185215" y="984537"/>
                  </a:lnTo>
                  <a:lnTo>
                    <a:pt x="164614" y="950577"/>
                  </a:lnTo>
                  <a:lnTo>
                    <a:pt x="144741" y="916187"/>
                  </a:lnTo>
                  <a:lnTo>
                    <a:pt x="125604" y="881381"/>
                  </a:lnTo>
                  <a:lnTo>
                    <a:pt x="107213" y="846176"/>
                  </a:lnTo>
                  <a:lnTo>
                    <a:pt x="89575" y="810588"/>
                  </a:lnTo>
                  <a:lnTo>
                    <a:pt x="72699" y="774632"/>
                  </a:lnTo>
                  <a:lnTo>
                    <a:pt x="56593" y="738324"/>
                  </a:lnTo>
                  <a:lnTo>
                    <a:pt x="41262" y="701682"/>
                  </a:lnTo>
                  <a:lnTo>
                    <a:pt x="26716" y="664722"/>
                  </a:lnTo>
                  <a:lnTo>
                    <a:pt x="12959" y="627461"/>
                  </a:lnTo>
                  <a:lnTo>
                    <a:pt x="0" y="589915"/>
                  </a:lnTo>
                  <a:lnTo>
                    <a:pt x="1769872" y="0"/>
                  </a:lnTo>
                  <a:lnTo>
                    <a:pt x="1981259" y="1853582"/>
                  </a:lnTo>
                  <a:lnTo>
                    <a:pt x="1961514" y="1855727"/>
                  </a:lnTo>
                  <a:lnTo>
                    <a:pt x="1921966" y="1859386"/>
                  </a:lnTo>
                  <a:lnTo>
                    <a:pt x="1882344" y="1862203"/>
                  </a:lnTo>
                  <a:lnTo>
                    <a:pt x="1842676" y="1864175"/>
                  </a:lnTo>
                  <a:lnTo>
                    <a:pt x="1802970" y="1865303"/>
                  </a:lnTo>
                  <a:lnTo>
                    <a:pt x="1783112" y="1865550"/>
                  </a:lnTo>
                  <a:close/>
                </a:path>
              </a:pathLst>
            </a:custGeom>
            <a:solidFill>
              <a:srgbClr val="49C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11394" y="5711713"/>
              <a:ext cx="1865630" cy="2039620"/>
            </a:xfrm>
            <a:custGeom>
              <a:avLst/>
              <a:gdLst/>
              <a:ahLst/>
              <a:cxnLst/>
              <a:rect l="l" t="t" r="r" b="b"/>
              <a:pathLst>
                <a:path w="1865629" h="2039620">
                  <a:moveTo>
                    <a:pt x="95724" y="2039016"/>
                  </a:moveTo>
                  <a:lnTo>
                    <a:pt x="74668" y="1971619"/>
                  </a:lnTo>
                  <a:lnTo>
                    <a:pt x="56178" y="1903473"/>
                  </a:lnTo>
                  <a:lnTo>
                    <a:pt x="40279" y="1834676"/>
                  </a:lnTo>
                  <a:lnTo>
                    <a:pt x="26996" y="1765327"/>
                  </a:lnTo>
                  <a:lnTo>
                    <a:pt x="16346" y="1695526"/>
                  </a:lnTo>
                  <a:lnTo>
                    <a:pt x="8346" y="1625371"/>
                  </a:lnTo>
                  <a:lnTo>
                    <a:pt x="3005" y="1554963"/>
                  </a:lnTo>
                  <a:lnTo>
                    <a:pt x="334" y="1484404"/>
                  </a:lnTo>
                  <a:lnTo>
                    <a:pt x="0" y="1449093"/>
                  </a:lnTo>
                  <a:lnTo>
                    <a:pt x="333" y="1413795"/>
                  </a:lnTo>
                  <a:lnTo>
                    <a:pt x="3006" y="1343236"/>
                  </a:lnTo>
                  <a:lnTo>
                    <a:pt x="8345" y="1272828"/>
                  </a:lnTo>
                  <a:lnTo>
                    <a:pt x="16346" y="1202673"/>
                  </a:lnTo>
                  <a:lnTo>
                    <a:pt x="26996" y="1132872"/>
                  </a:lnTo>
                  <a:lnTo>
                    <a:pt x="40280" y="1063523"/>
                  </a:lnTo>
                  <a:lnTo>
                    <a:pt x="56177" y="994726"/>
                  </a:lnTo>
                  <a:lnTo>
                    <a:pt x="74668" y="926581"/>
                  </a:lnTo>
                  <a:lnTo>
                    <a:pt x="95723" y="859183"/>
                  </a:lnTo>
                  <a:lnTo>
                    <a:pt x="119314" y="792631"/>
                  </a:lnTo>
                  <a:lnTo>
                    <a:pt x="145407" y="727019"/>
                  </a:lnTo>
                  <a:lnTo>
                    <a:pt x="173964" y="662442"/>
                  </a:lnTo>
                  <a:lnTo>
                    <a:pt x="204943" y="598992"/>
                  </a:lnTo>
                  <a:lnTo>
                    <a:pt x="238302" y="536759"/>
                  </a:lnTo>
                  <a:lnTo>
                    <a:pt x="273992" y="475833"/>
                  </a:lnTo>
                  <a:lnTo>
                    <a:pt x="311962" y="416302"/>
                  </a:lnTo>
                  <a:lnTo>
                    <a:pt x="352157" y="358250"/>
                  </a:lnTo>
                  <a:lnTo>
                    <a:pt x="394521" y="301760"/>
                  </a:lnTo>
                  <a:lnTo>
                    <a:pt x="438991" y="246914"/>
                  </a:lnTo>
                  <a:lnTo>
                    <a:pt x="485505" y="193791"/>
                  </a:lnTo>
                  <a:lnTo>
                    <a:pt x="533996" y="142465"/>
                  </a:lnTo>
                  <a:lnTo>
                    <a:pt x="584395" y="93011"/>
                  </a:lnTo>
                  <a:lnTo>
                    <a:pt x="636629" y="45500"/>
                  </a:lnTo>
                  <a:lnTo>
                    <a:pt x="690624" y="0"/>
                  </a:lnTo>
                  <a:lnTo>
                    <a:pt x="1865597" y="1449100"/>
                  </a:lnTo>
                  <a:lnTo>
                    <a:pt x="95724" y="2039016"/>
                  </a:lnTo>
                  <a:close/>
                </a:path>
              </a:pathLst>
            </a:custGeom>
            <a:solidFill>
              <a:srgbClr val="65A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02019" y="5295217"/>
              <a:ext cx="1175385" cy="1865630"/>
            </a:xfrm>
            <a:custGeom>
              <a:avLst/>
              <a:gdLst/>
              <a:ahLst/>
              <a:cxnLst/>
              <a:rect l="l" t="t" r="r" b="b"/>
              <a:pathLst>
                <a:path w="1175385" h="1865629">
                  <a:moveTo>
                    <a:pt x="1174972" y="1865596"/>
                  </a:moveTo>
                  <a:lnTo>
                    <a:pt x="0" y="416496"/>
                  </a:lnTo>
                  <a:lnTo>
                    <a:pt x="31118" y="391808"/>
                  </a:lnTo>
                  <a:lnTo>
                    <a:pt x="62741" y="367799"/>
                  </a:lnTo>
                  <a:lnTo>
                    <a:pt x="94869" y="344468"/>
                  </a:lnTo>
                  <a:lnTo>
                    <a:pt x="127500" y="321817"/>
                  </a:lnTo>
                  <a:lnTo>
                    <a:pt x="160606" y="299865"/>
                  </a:lnTo>
                  <a:lnTo>
                    <a:pt x="194156" y="278632"/>
                  </a:lnTo>
                  <a:lnTo>
                    <a:pt x="228151" y="258119"/>
                  </a:lnTo>
                  <a:lnTo>
                    <a:pt x="262591" y="238325"/>
                  </a:lnTo>
                  <a:lnTo>
                    <a:pt x="297444" y="219268"/>
                  </a:lnTo>
                  <a:lnTo>
                    <a:pt x="332678" y="200965"/>
                  </a:lnTo>
                  <a:lnTo>
                    <a:pt x="368295" y="183417"/>
                  </a:lnTo>
                  <a:lnTo>
                    <a:pt x="404293" y="166624"/>
                  </a:lnTo>
                  <a:lnTo>
                    <a:pt x="440641" y="150600"/>
                  </a:lnTo>
                  <a:lnTo>
                    <a:pt x="477304" y="135361"/>
                  </a:lnTo>
                  <a:lnTo>
                    <a:pt x="514284" y="120906"/>
                  </a:lnTo>
                  <a:lnTo>
                    <a:pt x="551580" y="107235"/>
                  </a:lnTo>
                  <a:lnTo>
                    <a:pt x="589159" y="94360"/>
                  </a:lnTo>
                  <a:lnTo>
                    <a:pt x="626986" y="82294"/>
                  </a:lnTo>
                  <a:lnTo>
                    <a:pt x="665061" y="71036"/>
                  </a:lnTo>
                  <a:lnTo>
                    <a:pt x="703385" y="60587"/>
                  </a:lnTo>
                  <a:lnTo>
                    <a:pt x="741922" y="50955"/>
                  </a:lnTo>
                  <a:lnTo>
                    <a:pt x="780638" y="42150"/>
                  </a:lnTo>
                  <a:lnTo>
                    <a:pt x="819533" y="34171"/>
                  </a:lnTo>
                  <a:lnTo>
                    <a:pt x="858606" y="27019"/>
                  </a:lnTo>
                  <a:lnTo>
                    <a:pt x="897823" y="20700"/>
                  </a:lnTo>
                  <a:lnTo>
                    <a:pt x="937148" y="15219"/>
                  </a:lnTo>
                  <a:lnTo>
                    <a:pt x="976580" y="10577"/>
                  </a:lnTo>
                  <a:lnTo>
                    <a:pt x="1016120" y="6774"/>
                  </a:lnTo>
                  <a:lnTo>
                    <a:pt x="1055732" y="3813"/>
                  </a:lnTo>
                  <a:lnTo>
                    <a:pt x="1095381" y="1697"/>
                  </a:lnTo>
                  <a:lnTo>
                    <a:pt x="1135065" y="426"/>
                  </a:lnTo>
                  <a:lnTo>
                    <a:pt x="1174785" y="0"/>
                  </a:lnTo>
                  <a:lnTo>
                    <a:pt x="1174972" y="1865596"/>
                  </a:lnTo>
                  <a:close/>
                </a:path>
              </a:pathLst>
            </a:custGeom>
            <a:solidFill>
              <a:srgbClr val="7D8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975431" y="2663715"/>
            <a:ext cx="3453129" cy="25755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74370">
              <a:lnSpc>
                <a:spcPct val="100000"/>
              </a:lnSpc>
              <a:spcBef>
                <a:spcPts val="90"/>
              </a:spcBef>
            </a:pPr>
            <a:r>
              <a:rPr sz="1950" spc="85" dirty="0">
                <a:latin typeface="Calibri"/>
                <a:cs typeface="Calibri"/>
              </a:rPr>
              <a:t>Migraines</a:t>
            </a:r>
            <a:endParaRPr sz="1950">
              <a:latin typeface="Calibri"/>
              <a:cs typeface="Calibri"/>
            </a:endParaRPr>
          </a:p>
          <a:p>
            <a:pPr marL="674370" marR="5080">
              <a:lnSpc>
                <a:spcPct val="172000"/>
              </a:lnSpc>
            </a:pPr>
            <a:r>
              <a:rPr sz="1950" spc="75" dirty="0">
                <a:latin typeface="Calibri"/>
                <a:cs typeface="Calibri"/>
              </a:rPr>
              <a:t>Ehler's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105" dirty="0">
                <a:latin typeface="Calibri"/>
                <a:cs typeface="Calibri"/>
              </a:rPr>
              <a:t>Danlos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95" dirty="0">
                <a:latin typeface="Calibri"/>
                <a:cs typeface="Calibri"/>
              </a:rPr>
              <a:t>Syndrome </a:t>
            </a:r>
            <a:r>
              <a:rPr sz="1950" spc="100" dirty="0">
                <a:latin typeface="Calibri"/>
                <a:cs typeface="Calibri"/>
              </a:rPr>
              <a:t>Autoimmune</a:t>
            </a:r>
            <a:r>
              <a:rPr sz="1950" spc="35" dirty="0">
                <a:latin typeface="Calibri"/>
                <a:cs typeface="Calibri"/>
              </a:rPr>
              <a:t> </a:t>
            </a:r>
            <a:r>
              <a:rPr sz="1950" spc="120" dirty="0">
                <a:latin typeface="Calibri"/>
                <a:cs typeface="Calibri"/>
              </a:rPr>
              <a:t>Disease </a:t>
            </a:r>
            <a:r>
              <a:rPr sz="1950" spc="65" dirty="0">
                <a:latin typeface="Calibri"/>
                <a:cs typeface="Calibri"/>
              </a:rPr>
              <a:t>Mast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80" dirty="0">
                <a:latin typeface="Calibri"/>
                <a:cs typeface="Calibri"/>
              </a:rPr>
              <a:t>Cell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65" dirty="0">
                <a:latin typeface="Calibri"/>
                <a:cs typeface="Calibri"/>
              </a:rPr>
              <a:t>Activation</a:t>
            </a:r>
            <a:endParaRPr sz="1950">
              <a:latin typeface="Calibri"/>
              <a:cs typeface="Calibri"/>
            </a:endParaRPr>
          </a:p>
          <a:p>
            <a:pPr marL="782955" marR="1240155" indent="-770890">
              <a:lnSpc>
                <a:spcPct val="100499"/>
              </a:lnSpc>
              <a:spcBef>
                <a:spcPts val="965"/>
              </a:spcBef>
            </a:pPr>
            <a:r>
              <a:rPr sz="1950" spc="65" dirty="0">
                <a:latin typeface="Calibri"/>
                <a:cs typeface="Calibri"/>
              </a:rPr>
              <a:t>Mast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80" dirty="0">
                <a:latin typeface="Calibri"/>
                <a:cs typeface="Calibri"/>
              </a:rPr>
              <a:t>Cell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65" dirty="0">
                <a:latin typeface="Calibri"/>
                <a:cs typeface="Calibri"/>
              </a:rPr>
              <a:t>Activation </a:t>
            </a:r>
            <a:r>
              <a:rPr sz="1950" spc="40" dirty="0">
                <a:latin typeface="Calibri"/>
                <a:cs typeface="Calibri"/>
              </a:rPr>
              <a:t>10.8%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23412" y="6640841"/>
            <a:ext cx="1137920" cy="700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marR="5080" indent="-240665">
              <a:lnSpc>
                <a:spcPct val="113500"/>
              </a:lnSpc>
              <a:spcBef>
                <a:spcPts val="100"/>
              </a:spcBef>
            </a:pPr>
            <a:r>
              <a:rPr sz="1950" spc="85" dirty="0">
                <a:latin typeface="Calibri"/>
                <a:cs typeface="Calibri"/>
              </a:rPr>
              <a:t>Migraines </a:t>
            </a:r>
            <a:r>
              <a:rPr sz="1950" spc="35" dirty="0">
                <a:latin typeface="Calibri"/>
                <a:cs typeface="Calibri"/>
              </a:rPr>
              <a:t>48.2%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0853" y="5948386"/>
            <a:ext cx="2436495" cy="6203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68680" marR="5080" indent="-856615">
              <a:lnSpc>
                <a:spcPct val="100499"/>
              </a:lnSpc>
              <a:spcBef>
                <a:spcPts val="75"/>
              </a:spcBef>
            </a:pPr>
            <a:r>
              <a:rPr sz="1950" spc="100" dirty="0">
                <a:latin typeface="Calibri"/>
                <a:cs typeface="Calibri"/>
              </a:rPr>
              <a:t>Autoimmune</a:t>
            </a:r>
            <a:r>
              <a:rPr sz="1950" spc="35" dirty="0">
                <a:latin typeface="Calibri"/>
                <a:cs typeface="Calibri"/>
              </a:rPr>
              <a:t> </a:t>
            </a:r>
            <a:r>
              <a:rPr sz="1950" spc="120" dirty="0">
                <a:latin typeface="Calibri"/>
                <a:cs typeface="Calibri"/>
              </a:rPr>
              <a:t>Disease </a:t>
            </a:r>
            <a:r>
              <a:rPr sz="1950" spc="-20" dirty="0">
                <a:latin typeface="Calibri"/>
                <a:cs typeface="Calibri"/>
              </a:rPr>
              <a:t>19.3%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1065" y="9027902"/>
            <a:ext cx="2790825" cy="700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6640" marR="5080" indent="-1044575">
              <a:lnSpc>
                <a:spcPct val="113500"/>
              </a:lnSpc>
              <a:spcBef>
                <a:spcPts val="100"/>
              </a:spcBef>
            </a:pPr>
            <a:r>
              <a:rPr sz="1950" spc="75" dirty="0">
                <a:latin typeface="Calibri"/>
                <a:cs typeface="Calibri"/>
              </a:rPr>
              <a:t>Ehler's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105" dirty="0">
                <a:latin typeface="Calibri"/>
                <a:cs typeface="Calibri"/>
              </a:rPr>
              <a:t>Danlos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95" dirty="0">
                <a:latin typeface="Calibri"/>
                <a:cs typeface="Calibri"/>
              </a:rPr>
              <a:t>Syndrome </a:t>
            </a:r>
            <a:r>
              <a:rPr sz="1950" spc="-20" dirty="0">
                <a:latin typeface="Calibri"/>
                <a:cs typeface="Calibri"/>
              </a:rPr>
              <a:t>21.7%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62679" y="375705"/>
            <a:ext cx="5938520" cy="1882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95"/>
              </a:spcBef>
            </a:pPr>
            <a:r>
              <a:rPr sz="3500" b="1" spc="175" dirty="0">
                <a:latin typeface="Calibri"/>
                <a:cs typeface="Calibri"/>
              </a:rPr>
              <a:t>48.2%</a:t>
            </a:r>
            <a:r>
              <a:rPr sz="3500" b="1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people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diagnosed </a:t>
            </a:r>
            <a:r>
              <a:rPr sz="3500" spc="135" dirty="0">
                <a:latin typeface="Calibri"/>
                <a:cs typeface="Calibri"/>
              </a:rPr>
              <a:t>with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14" dirty="0">
                <a:latin typeface="Calibri"/>
                <a:cs typeface="Calibri"/>
              </a:rPr>
              <a:t>POTs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are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also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diagnosed </a:t>
            </a:r>
            <a:r>
              <a:rPr sz="3500" spc="135" dirty="0">
                <a:latin typeface="Calibri"/>
                <a:cs typeface="Calibri"/>
              </a:rPr>
              <a:t>with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b="1" spc="275" dirty="0">
                <a:latin typeface="Calibri"/>
                <a:cs typeface="Calibri"/>
              </a:rPr>
              <a:t>migraines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62679" y="2616358"/>
            <a:ext cx="5978525" cy="5111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4450">
              <a:lnSpc>
                <a:spcPct val="116100"/>
              </a:lnSpc>
              <a:spcBef>
                <a:spcPts val="95"/>
              </a:spcBef>
            </a:pPr>
            <a:r>
              <a:rPr sz="3500" b="1" spc="120" dirty="0">
                <a:latin typeface="Calibri"/>
                <a:cs typeface="Calibri"/>
              </a:rPr>
              <a:t>21.7%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people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diagnosed </a:t>
            </a:r>
            <a:r>
              <a:rPr sz="3500" spc="135" dirty="0">
                <a:latin typeface="Calibri"/>
                <a:cs typeface="Calibri"/>
              </a:rPr>
              <a:t>with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14" dirty="0">
                <a:latin typeface="Calibri"/>
                <a:cs typeface="Calibri"/>
              </a:rPr>
              <a:t>POTs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are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also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diagnosed </a:t>
            </a:r>
            <a:r>
              <a:rPr sz="3500" spc="135" dirty="0">
                <a:latin typeface="Calibri"/>
                <a:cs typeface="Calibri"/>
              </a:rPr>
              <a:t>with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b="1" spc="185" dirty="0">
                <a:latin typeface="Calibri"/>
                <a:cs typeface="Calibri"/>
              </a:rPr>
              <a:t>Ehler’s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15" dirty="0">
                <a:latin typeface="Calibri"/>
                <a:cs typeface="Calibri"/>
              </a:rPr>
              <a:t>Danlos </a:t>
            </a:r>
            <a:r>
              <a:rPr sz="3500" b="1" spc="229" dirty="0">
                <a:latin typeface="Calibri"/>
                <a:cs typeface="Calibri"/>
              </a:rPr>
              <a:t>Syndrome</a:t>
            </a:r>
            <a:endParaRPr sz="3500">
              <a:latin typeface="Calibri"/>
              <a:cs typeface="Calibri"/>
            </a:endParaRPr>
          </a:p>
          <a:p>
            <a:pPr marL="12700" marR="5080">
              <a:lnSpc>
                <a:spcPct val="116100"/>
              </a:lnSpc>
              <a:spcBef>
                <a:spcPts val="1045"/>
              </a:spcBef>
            </a:pPr>
            <a:r>
              <a:rPr sz="3500" b="1" spc="135" dirty="0">
                <a:latin typeface="Calibri"/>
                <a:cs typeface="Calibri"/>
              </a:rPr>
              <a:t>19.3%</a:t>
            </a:r>
            <a:r>
              <a:rPr sz="3500" b="1" spc="15" dirty="0">
                <a:latin typeface="Calibri"/>
                <a:cs typeface="Calibri"/>
              </a:rPr>
              <a:t> </a:t>
            </a:r>
            <a:r>
              <a:rPr sz="3500" spc="210" dirty="0">
                <a:latin typeface="Calibri"/>
                <a:cs typeface="Calibri"/>
              </a:rPr>
              <a:t>percent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75" dirty="0">
                <a:latin typeface="Calibri"/>
                <a:cs typeface="Calibri"/>
              </a:rPr>
              <a:t>people </a:t>
            </a:r>
            <a:r>
              <a:rPr sz="3500" spc="225" dirty="0">
                <a:latin typeface="Calibri"/>
                <a:cs typeface="Calibri"/>
              </a:rPr>
              <a:t>diagnosed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with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14" dirty="0">
                <a:latin typeface="Calibri"/>
                <a:cs typeface="Calibri"/>
              </a:rPr>
              <a:t>POTs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04" dirty="0">
                <a:latin typeface="Calibri"/>
                <a:cs typeface="Calibri"/>
              </a:rPr>
              <a:t>are </a:t>
            </a:r>
            <a:r>
              <a:rPr sz="3500" spc="225" dirty="0">
                <a:latin typeface="Calibri"/>
                <a:cs typeface="Calibri"/>
              </a:rPr>
              <a:t>diagnosed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with</a:t>
            </a:r>
            <a:r>
              <a:rPr sz="3500" spc="50" dirty="0">
                <a:latin typeface="Calibri"/>
                <a:cs typeface="Calibri"/>
              </a:rPr>
              <a:t> </a:t>
            </a:r>
            <a:r>
              <a:rPr sz="3500" b="1" spc="215" dirty="0">
                <a:latin typeface="Calibri"/>
                <a:cs typeface="Calibri"/>
              </a:rPr>
              <a:t>Autoimmune </a:t>
            </a:r>
            <a:r>
              <a:rPr sz="3500" b="1" spc="285" dirty="0">
                <a:latin typeface="Calibri"/>
                <a:cs typeface="Calibri"/>
              </a:rPr>
              <a:t>Diseases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862679" y="8089017"/>
            <a:ext cx="6469380" cy="1882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95"/>
              </a:spcBef>
            </a:pPr>
            <a:r>
              <a:rPr sz="3500" b="1" spc="175" dirty="0">
                <a:latin typeface="Calibri"/>
                <a:cs typeface="Calibri"/>
              </a:rPr>
              <a:t>10.8%</a:t>
            </a:r>
            <a:r>
              <a:rPr sz="3500" b="1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people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5" dirty="0">
                <a:latin typeface="Calibri"/>
                <a:cs typeface="Calibri"/>
              </a:rPr>
              <a:t>diagnosed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14" dirty="0">
                <a:latin typeface="Calibri"/>
                <a:cs typeface="Calibri"/>
              </a:rPr>
              <a:t>with POTs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are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also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5" dirty="0">
                <a:latin typeface="Calibri"/>
                <a:cs typeface="Calibri"/>
              </a:rPr>
              <a:t>diagnosed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14" dirty="0">
                <a:latin typeface="Calibri"/>
                <a:cs typeface="Calibri"/>
              </a:rPr>
              <a:t>with </a:t>
            </a:r>
            <a:r>
              <a:rPr sz="3500" b="1" spc="150" dirty="0">
                <a:latin typeface="Calibri"/>
                <a:cs typeface="Calibri"/>
              </a:rPr>
              <a:t>Mast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190" dirty="0">
                <a:latin typeface="Calibri"/>
                <a:cs typeface="Calibri"/>
              </a:rPr>
              <a:t>Cell</a:t>
            </a:r>
            <a:r>
              <a:rPr sz="3500" b="1" spc="50" dirty="0">
                <a:latin typeface="Calibri"/>
                <a:cs typeface="Calibri"/>
              </a:rPr>
              <a:t> </a:t>
            </a:r>
            <a:r>
              <a:rPr sz="3500" b="1" spc="170" dirty="0">
                <a:latin typeface="Calibri"/>
                <a:cs typeface="Calibri"/>
              </a:rPr>
              <a:t>Activation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29" dirty="0">
                <a:latin typeface="Calibri"/>
                <a:cs typeface="Calibri"/>
              </a:rPr>
              <a:t>Syndrome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44361" y="2756013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59" h="530860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2"/>
                </a:lnTo>
                <a:lnTo>
                  <a:pt x="94380" y="468255"/>
                </a:lnTo>
                <a:lnTo>
                  <a:pt x="62401" y="436276"/>
                </a:lnTo>
                <a:lnTo>
                  <a:pt x="36225" y="399245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1" y="94380"/>
                </a:lnTo>
                <a:lnTo>
                  <a:pt x="94380" y="62401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4" y="36225"/>
                </a:lnTo>
                <a:lnTo>
                  <a:pt x="436276" y="62401"/>
                </a:lnTo>
                <a:lnTo>
                  <a:pt x="468255" y="94380"/>
                </a:lnTo>
                <a:lnTo>
                  <a:pt x="494432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2" y="399245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4" y="494432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44361" y="5364937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59" h="530860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2"/>
                </a:lnTo>
                <a:lnTo>
                  <a:pt x="94380" y="468255"/>
                </a:lnTo>
                <a:lnTo>
                  <a:pt x="62401" y="436276"/>
                </a:lnTo>
                <a:lnTo>
                  <a:pt x="36225" y="399245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1" y="94380"/>
                </a:lnTo>
                <a:lnTo>
                  <a:pt x="94380" y="62402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4" y="36225"/>
                </a:lnTo>
                <a:lnTo>
                  <a:pt x="436276" y="62402"/>
                </a:lnTo>
                <a:lnTo>
                  <a:pt x="468255" y="94380"/>
                </a:lnTo>
                <a:lnTo>
                  <a:pt x="494432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2" y="399245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4" y="494432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5440" y="2701921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290099" y="295672"/>
                </a:moveTo>
                <a:lnTo>
                  <a:pt x="5573" y="295672"/>
                </a:lnTo>
                <a:lnTo>
                  <a:pt x="3758" y="294920"/>
                </a:lnTo>
                <a:lnTo>
                  <a:pt x="751" y="291914"/>
                </a:lnTo>
                <a:lnTo>
                  <a:pt x="0" y="290099"/>
                </a:lnTo>
                <a:lnTo>
                  <a:pt x="0" y="5573"/>
                </a:lnTo>
                <a:lnTo>
                  <a:pt x="751" y="3758"/>
                </a:lnTo>
                <a:lnTo>
                  <a:pt x="3758" y="751"/>
                </a:lnTo>
                <a:lnTo>
                  <a:pt x="5573" y="0"/>
                </a:lnTo>
                <a:lnTo>
                  <a:pt x="7699" y="0"/>
                </a:lnTo>
                <a:lnTo>
                  <a:pt x="290099" y="0"/>
                </a:lnTo>
                <a:lnTo>
                  <a:pt x="291914" y="751"/>
                </a:lnTo>
                <a:lnTo>
                  <a:pt x="294920" y="3758"/>
                </a:lnTo>
                <a:lnTo>
                  <a:pt x="295672" y="5573"/>
                </a:lnTo>
                <a:lnTo>
                  <a:pt x="295672" y="290099"/>
                </a:lnTo>
                <a:lnTo>
                  <a:pt x="294920" y="291914"/>
                </a:lnTo>
                <a:lnTo>
                  <a:pt x="291914" y="294920"/>
                </a:lnTo>
                <a:lnTo>
                  <a:pt x="290099" y="295672"/>
                </a:lnTo>
                <a:close/>
              </a:path>
            </a:pathLst>
          </a:custGeom>
          <a:solidFill>
            <a:srgbClr val="00CA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5440" y="3213188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290099" y="295672"/>
                </a:moveTo>
                <a:lnTo>
                  <a:pt x="5573" y="295672"/>
                </a:lnTo>
                <a:lnTo>
                  <a:pt x="3758" y="294920"/>
                </a:lnTo>
                <a:lnTo>
                  <a:pt x="751" y="291914"/>
                </a:lnTo>
                <a:lnTo>
                  <a:pt x="0" y="290099"/>
                </a:lnTo>
                <a:lnTo>
                  <a:pt x="0" y="5573"/>
                </a:lnTo>
                <a:lnTo>
                  <a:pt x="751" y="3758"/>
                </a:lnTo>
                <a:lnTo>
                  <a:pt x="3758" y="751"/>
                </a:lnTo>
                <a:lnTo>
                  <a:pt x="5573" y="0"/>
                </a:lnTo>
                <a:lnTo>
                  <a:pt x="7699" y="0"/>
                </a:lnTo>
                <a:lnTo>
                  <a:pt x="290099" y="0"/>
                </a:lnTo>
                <a:lnTo>
                  <a:pt x="291914" y="751"/>
                </a:lnTo>
                <a:lnTo>
                  <a:pt x="294920" y="3758"/>
                </a:lnTo>
                <a:lnTo>
                  <a:pt x="295672" y="5573"/>
                </a:lnTo>
                <a:lnTo>
                  <a:pt x="295672" y="290099"/>
                </a:lnTo>
                <a:lnTo>
                  <a:pt x="294920" y="291914"/>
                </a:lnTo>
                <a:lnTo>
                  <a:pt x="291914" y="294920"/>
                </a:lnTo>
                <a:lnTo>
                  <a:pt x="290099" y="295672"/>
                </a:lnTo>
                <a:close/>
              </a:path>
            </a:pathLst>
          </a:custGeom>
          <a:solidFill>
            <a:srgbClr val="49C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5440" y="3724455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290099" y="295672"/>
                </a:moveTo>
                <a:lnTo>
                  <a:pt x="5573" y="295672"/>
                </a:lnTo>
                <a:lnTo>
                  <a:pt x="3758" y="294920"/>
                </a:lnTo>
                <a:lnTo>
                  <a:pt x="751" y="291913"/>
                </a:lnTo>
                <a:lnTo>
                  <a:pt x="0" y="290099"/>
                </a:lnTo>
                <a:lnTo>
                  <a:pt x="0" y="5573"/>
                </a:lnTo>
                <a:lnTo>
                  <a:pt x="751" y="3758"/>
                </a:lnTo>
                <a:lnTo>
                  <a:pt x="3758" y="751"/>
                </a:lnTo>
                <a:lnTo>
                  <a:pt x="5573" y="0"/>
                </a:lnTo>
                <a:lnTo>
                  <a:pt x="7699" y="0"/>
                </a:lnTo>
                <a:lnTo>
                  <a:pt x="290099" y="0"/>
                </a:lnTo>
                <a:lnTo>
                  <a:pt x="291914" y="751"/>
                </a:lnTo>
                <a:lnTo>
                  <a:pt x="294920" y="3758"/>
                </a:lnTo>
                <a:lnTo>
                  <a:pt x="295672" y="5573"/>
                </a:lnTo>
                <a:lnTo>
                  <a:pt x="295672" y="290099"/>
                </a:lnTo>
                <a:lnTo>
                  <a:pt x="294920" y="291913"/>
                </a:lnTo>
                <a:lnTo>
                  <a:pt x="291914" y="294920"/>
                </a:lnTo>
                <a:lnTo>
                  <a:pt x="290099" y="295672"/>
                </a:lnTo>
                <a:close/>
              </a:path>
            </a:pathLst>
          </a:custGeom>
          <a:solidFill>
            <a:srgbClr val="65A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5440" y="4235723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290099" y="295672"/>
                </a:moveTo>
                <a:lnTo>
                  <a:pt x="5573" y="295672"/>
                </a:lnTo>
                <a:lnTo>
                  <a:pt x="3758" y="294921"/>
                </a:lnTo>
                <a:lnTo>
                  <a:pt x="751" y="291914"/>
                </a:lnTo>
                <a:lnTo>
                  <a:pt x="0" y="290099"/>
                </a:lnTo>
                <a:lnTo>
                  <a:pt x="0" y="5573"/>
                </a:lnTo>
                <a:lnTo>
                  <a:pt x="751" y="3758"/>
                </a:lnTo>
                <a:lnTo>
                  <a:pt x="3758" y="751"/>
                </a:lnTo>
                <a:lnTo>
                  <a:pt x="5573" y="0"/>
                </a:lnTo>
                <a:lnTo>
                  <a:pt x="7699" y="0"/>
                </a:lnTo>
                <a:lnTo>
                  <a:pt x="290099" y="0"/>
                </a:lnTo>
                <a:lnTo>
                  <a:pt x="291914" y="751"/>
                </a:lnTo>
                <a:lnTo>
                  <a:pt x="294920" y="3758"/>
                </a:lnTo>
                <a:lnTo>
                  <a:pt x="295672" y="5573"/>
                </a:lnTo>
                <a:lnTo>
                  <a:pt x="295672" y="290099"/>
                </a:lnTo>
                <a:lnTo>
                  <a:pt x="294920" y="291914"/>
                </a:lnTo>
                <a:lnTo>
                  <a:pt x="291914" y="294921"/>
                </a:lnTo>
                <a:lnTo>
                  <a:pt x="290099" y="295672"/>
                </a:lnTo>
                <a:close/>
              </a:path>
            </a:pathLst>
          </a:custGeom>
          <a:solidFill>
            <a:srgbClr val="7D80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44648" y="8371275"/>
            <a:ext cx="530860" cy="530860"/>
          </a:xfrm>
          <a:custGeom>
            <a:avLst/>
            <a:gdLst/>
            <a:ahLst/>
            <a:cxnLst/>
            <a:rect l="l" t="t" r="r" b="b"/>
            <a:pathLst>
              <a:path w="530859" h="530859">
                <a:moveTo>
                  <a:pt x="265328" y="530657"/>
                </a:moveTo>
                <a:lnTo>
                  <a:pt x="217635" y="526382"/>
                </a:lnTo>
                <a:lnTo>
                  <a:pt x="172746" y="514057"/>
                </a:lnTo>
                <a:lnTo>
                  <a:pt x="131412" y="494432"/>
                </a:lnTo>
                <a:lnTo>
                  <a:pt x="94380" y="468255"/>
                </a:lnTo>
                <a:lnTo>
                  <a:pt x="62402" y="436276"/>
                </a:lnTo>
                <a:lnTo>
                  <a:pt x="36225" y="399245"/>
                </a:lnTo>
                <a:lnTo>
                  <a:pt x="16599" y="357910"/>
                </a:lnTo>
                <a:lnTo>
                  <a:pt x="4274" y="313021"/>
                </a:lnTo>
                <a:lnTo>
                  <a:pt x="0" y="265328"/>
                </a:lnTo>
                <a:lnTo>
                  <a:pt x="4274" y="217635"/>
                </a:lnTo>
                <a:lnTo>
                  <a:pt x="16599" y="172746"/>
                </a:lnTo>
                <a:lnTo>
                  <a:pt x="36225" y="131412"/>
                </a:lnTo>
                <a:lnTo>
                  <a:pt x="62402" y="94380"/>
                </a:lnTo>
                <a:lnTo>
                  <a:pt x="94380" y="62402"/>
                </a:lnTo>
                <a:lnTo>
                  <a:pt x="131412" y="36225"/>
                </a:lnTo>
                <a:lnTo>
                  <a:pt x="172746" y="16599"/>
                </a:lnTo>
                <a:lnTo>
                  <a:pt x="217635" y="4274"/>
                </a:lnTo>
                <a:lnTo>
                  <a:pt x="265328" y="0"/>
                </a:lnTo>
                <a:lnTo>
                  <a:pt x="313021" y="4274"/>
                </a:lnTo>
                <a:lnTo>
                  <a:pt x="357910" y="16599"/>
                </a:lnTo>
                <a:lnTo>
                  <a:pt x="399245" y="36225"/>
                </a:lnTo>
                <a:lnTo>
                  <a:pt x="436276" y="62402"/>
                </a:lnTo>
                <a:lnTo>
                  <a:pt x="468255" y="94380"/>
                </a:lnTo>
                <a:lnTo>
                  <a:pt x="494432" y="131412"/>
                </a:lnTo>
                <a:lnTo>
                  <a:pt x="514057" y="172746"/>
                </a:lnTo>
                <a:lnTo>
                  <a:pt x="526382" y="217635"/>
                </a:lnTo>
                <a:lnTo>
                  <a:pt x="530657" y="265328"/>
                </a:lnTo>
                <a:lnTo>
                  <a:pt x="526382" y="313021"/>
                </a:lnTo>
                <a:lnTo>
                  <a:pt x="514057" y="357910"/>
                </a:lnTo>
                <a:lnTo>
                  <a:pt x="494432" y="399245"/>
                </a:lnTo>
                <a:lnTo>
                  <a:pt x="468255" y="436276"/>
                </a:lnTo>
                <a:lnTo>
                  <a:pt x="436276" y="468255"/>
                </a:lnTo>
                <a:lnTo>
                  <a:pt x="399245" y="494432"/>
                </a:lnTo>
                <a:lnTo>
                  <a:pt x="357910" y="514057"/>
                </a:lnTo>
                <a:lnTo>
                  <a:pt x="313021" y="526382"/>
                </a:lnTo>
                <a:lnTo>
                  <a:pt x="265328" y="5306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9072" y="736026"/>
            <a:ext cx="1084072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16399"/>
              </a:lnSpc>
              <a:spcBef>
                <a:spcPts val="100"/>
              </a:spcBef>
            </a:pPr>
            <a:r>
              <a:rPr sz="9450" spc="-685" dirty="0"/>
              <a:t>WHAT</a:t>
            </a:r>
            <a:r>
              <a:rPr sz="9450" spc="225" dirty="0"/>
              <a:t> </a:t>
            </a:r>
            <a:r>
              <a:rPr sz="9450" dirty="0"/>
              <a:t>IS</a:t>
            </a:r>
            <a:r>
              <a:rPr sz="9450" spc="229" dirty="0"/>
              <a:t> </a:t>
            </a:r>
            <a:r>
              <a:rPr sz="9450" spc="-765" dirty="0"/>
              <a:t>THE</a:t>
            </a:r>
            <a:r>
              <a:rPr sz="9450" spc="225" dirty="0"/>
              <a:t> </a:t>
            </a:r>
            <a:r>
              <a:rPr sz="9450" spc="-919" dirty="0"/>
              <a:t>AVERAGE </a:t>
            </a:r>
            <a:r>
              <a:rPr sz="9450" spc="-400" dirty="0"/>
              <a:t>TIME</a:t>
            </a:r>
            <a:r>
              <a:rPr sz="9450" spc="275" dirty="0"/>
              <a:t> </a:t>
            </a:r>
            <a:r>
              <a:rPr sz="9450" dirty="0"/>
              <a:t>IT</a:t>
            </a:r>
            <a:r>
              <a:rPr sz="9450" spc="320" dirty="0"/>
              <a:t> </a:t>
            </a:r>
            <a:r>
              <a:rPr sz="9450" spc="-710" dirty="0"/>
              <a:t>TAKES</a:t>
            </a:r>
            <a:r>
              <a:rPr sz="9450" spc="320" dirty="0"/>
              <a:t> </a:t>
            </a:r>
            <a:r>
              <a:rPr sz="9450" spc="-810" dirty="0"/>
              <a:t>TO</a:t>
            </a:r>
            <a:r>
              <a:rPr sz="9450" spc="320" dirty="0"/>
              <a:t> </a:t>
            </a:r>
            <a:r>
              <a:rPr sz="9450" spc="-900" dirty="0"/>
              <a:t>GET</a:t>
            </a:r>
            <a:r>
              <a:rPr sz="9450" spc="350" dirty="0"/>
              <a:t> </a:t>
            </a:r>
            <a:r>
              <a:rPr sz="9450" spc="-775" dirty="0"/>
              <a:t>A </a:t>
            </a:r>
            <a:r>
              <a:rPr sz="9450" spc="-455" dirty="0"/>
              <a:t>DIAGNOSIS?</a:t>
            </a:r>
            <a:endParaRPr sz="9450"/>
          </a:p>
        </p:txBody>
      </p:sp>
      <p:sp>
        <p:nvSpPr>
          <p:cNvPr id="3" name="object 3"/>
          <p:cNvSpPr txBox="1"/>
          <p:nvPr/>
        </p:nvSpPr>
        <p:spPr>
          <a:xfrm>
            <a:off x="3042027" y="6407639"/>
            <a:ext cx="12506960" cy="2501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100"/>
              </a:lnSpc>
              <a:spcBef>
                <a:spcPts val="95"/>
              </a:spcBef>
            </a:pPr>
            <a:r>
              <a:rPr sz="3500" spc="125" dirty="0">
                <a:latin typeface="Calibri"/>
                <a:cs typeface="Calibri"/>
              </a:rPr>
              <a:t>The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potential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80" dirty="0">
                <a:latin typeface="Calibri"/>
                <a:cs typeface="Calibri"/>
              </a:rPr>
              <a:t>co-</a:t>
            </a:r>
            <a:r>
              <a:rPr sz="3500" spc="240" dirty="0">
                <a:latin typeface="Calibri"/>
                <a:cs typeface="Calibri"/>
              </a:rPr>
              <a:t>existence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00" dirty="0">
                <a:latin typeface="Calibri"/>
                <a:cs typeface="Calibri"/>
              </a:rPr>
              <a:t>multiple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5" dirty="0">
                <a:latin typeface="Calibri"/>
                <a:cs typeface="Calibri"/>
              </a:rPr>
              <a:t>conditions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00" dirty="0">
                <a:latin typeface="Calibri"/>
                <a:cs typeface="Calibri"/>
              </a:rPr>
              <a:t>contributes </a:t>
            </a:r>
            <a:r>
              <a:rPr sz="3500" spc="130" dirty="0">
                <a:latin typeface="Calibri"/>
                <a:cs typeface="Calibri"/>
              </a:rPr>
              <a:t>to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75" dirty="0">
                <a:latin typeface="Calibri"/>
                <a:cs typeface="Calibri"/>
              </a:rPr>
              <a:t>the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60" dirty="0">
                <a:latin typeface="Calibri"/>
                <a:cs typeface="Calibri"/>
              </a:rPr>
              <a:t>lengthy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diagnostic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35" dirty="0">
                <a:latin typeface="Calibri"/>
                <a:cs typeface="Calibri"/>
              </a:rPr>
              <a:t>process;</a:t>
            </a:r>
            <a:r>
              <a:rPr sz="3500" spc="45" dirty="0">
                <a:latin typeface="Calibri"/>
                <a:cs typeface="Calibri"/>
              </a:rPr>
              <a:t> </a:t>
            </a:r>
            <a:r>
              <a:rPr sz="3500" b="1" spc="165" dirty="0">
                <a:latin typeface="Calibri"/>
                <a:cs typeface="Calibri"/>
              </a:rPr>
              <a:t>it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85" dirty="0">
                <a:latin typeface="Calibri"/>
                <a:cs typeface="Calibri"/>
              </a:rPr>
              <a:t>takes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300" dirty="0">
                <a:latin typeface="Calibri"/>
                <a:cs typeface="Calibri"/>
              </a:rPr>
              <a:t>an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50" dirty="0">
                <a:latin typeface="Calibri"/>
                <a:cs typeface="Calibri"/>
              </a:rPr>
              <a:t>average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145" dirty="0">
                <a:latin typeface="Calibri"/>
                <a:cs typeface="Calibri"/>
              </a:rPr>
              <a:t>of </a:t>
            </a:r>
            <a:r>
              <a:rPr sz="3500" b="1" spc="250" dirty="0">
                <a:latin typeface="Calibri"/>
                <a:cs typeface="Calibri"/>
              </a:rPr>
              <a:t>around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65" dirty="0">
                <a:latin typeface="Calibri"/>
                <a:cs typeface="Calibri"/>
              </a:rPr>
              <a:t>seven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54" dirty="0">
                <a:latin typeface="Calibri"/>
                <a:cs typeface="Calibri"/>
              </a:rPr>
              <a:t>years</a:t>
            </a:r>
            <a:r>
              <a:rPr sz="3500" b="1" spc="10" dirty="0">
                <a:latin typeface="Calibri"/>
                <a:cs typeface="Calibri"/>
              </a:rPr>
              <a:t> </a:t>
            </a:r>
            <a:r>
              <a:rPr sz="3500" spc="140" dirty="0">
                <a:latin typeface="Calibri"/>
                <a:cs typeface="Calibri"/>
              </a:rPr>
              <a:t>for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individuals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30" dirty="0">
                <a:latin typeface="Calibri"/>
                <a:cs typeface="Calibri"/>
              </a:rPr>
              <a:t>to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receive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300" dirty="0">
                <a:latin typeface="Calibri"/>
                <a:cs typeface="Calibri"/>
              </a:rPr>
              <a:t>a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95" dirty="0">
                <a:latin typeface="Calibri"/>
                <a:cs typeface="Calibri"/>
              </a:rPr>
              <a:t>POTs </a:t>
            </a:r>
            <a:r>
              <a:rPr sz="3500" spc="210" dirty="0">
                <a:latin typeface="Calibri"/>
                <a:cs typeface="Calibri"/>
              </a:rPr>
              <a:t>diagnosis.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6000" y="1008004"/>
            <a:ext cx="11493500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850" spc="-980" dirty="0"/>
              <a:t>ACCOM</a:t>
            </a:r>
            <a:r>
              <a:rPr lang="en-US" sz="12850" spc="-980" dirty="0"/>
              <a:t>M</a:t>
            </a:r>
            <a:r>
              <a:rPr sz="12850" spc="-980" dirty="0"/>
              <a:t>ODATIONS</a:t>
            </a:r>
            <a:endParaRPr sz="12850" dirty="0"/>
          </a:p>
        </p:txBody>
      </p:sp>
      <p:sp>
        <p:nvSpPr>
          <p:cNvPr id="10" name="object 10"/>
          <p:cNvSpPr txBox="1"/>
          <p:nvPr/>
        </p:nvSpPr>
        <p:spPr>
          <a:xfrm>
            <a:off x="1016000" y="2883681"/>
            <a:ext cx="11036300" cy="6835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65455">
              <a:lnSpc>
                <a:spcPct val="116100"/>
              </a:lnSpc>
              <a:spcBef>
                <a:spcPts val="95"/>
              </a:spcBef>
            </a:pPr>
            <a:r>
              <a:rPr sz="3500" spc="135" dirty="0">
                <a:latin typeface="Calibri"/>
                <a:cs typeface="Calibri"/>
              </a:rPr>
              <a:t>So,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20" dirty="0">
                <a:latin typeface="Calibri"/>
                <a:cs typeface="Calibri"/>
              </a:rPr>
              <a:t>you’ve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10" dirty="0">
                <a:latin typeface="Calibri"/>
                <a:cs typeface="Calibri"/>
              </a:rPr>
              <a:t>received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300" dirty="0">
                <a:latin typeface="Calibri"/>
                <a:cs typeface="Calibri"/>
              </a:rPr>
              <a:t>a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45" dirty="0">
                <a:latin typeface="Calibri"/>
                <a:cs typeface="Calibri"/>
              </a:rPr>
              <a:t>diagnosis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b="1" spc="155" dirty="0">
                <a:latin typeface="Calibri"/>
                <a:cs typeface="Calibri"/>
              </a:rPr>
              <a:t>POTs</a:t>
            </a:r>
            <a:r>
              <a:rPr sz="3500" b="1" dirty="0">
                <a:latin typeface="Calibri"/>
                <a:cs typeface="Calibri"/>
              </a:rPr>
              <a:t> </a:t>
            </a:r>
            <a:r>
              <a:rPr sz="3500" spc="245" dirty="0">
                <a:latin typeface="Calibri"/>
                <a:cs typeface="Calibri"/>
              </a:rPr>
              <a:t>and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20" dirty="0">
                <a:latin typeface="Calibri"/>
                <a:cs typeface="Calibri"/>
              </a:rPr>
              <a:t>you’re </a:t>
            </a:r>
            <a:r>
              <a:rPr sz="3500" spc="204" dirty="0">
                <a:latin typeface="Calibri"/>
                <a:cs typeface="Calibri"/>
              </a:rPr>
              <a:t>interested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40" dirty="0">
                <a:latin typeface="Calibri"/>
                <a:cs typeface="Calibri"/>
              </a:rPr>
              <a:t>in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90" dirty="0">
                <a:latin typeface="Calibri"/>
                <a:cs typeface="Calibri"/>
              </a:rPr>
              <a:t>looking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into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60" dirty="0">
                <a:latin typeface="Calibri"/>
                <a:cs typeface="Calibri"/>
              </a:rPr>
              <a:t>accommodations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95" dirty="0">
                <a:latin typeface="Calibri"/>
                <a:cs typeface="Calibri"/>
              </a:rPr>
              <a:t>at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00" dirty="0">
                <a:latin typeface="Calibri"/>
                <a:cs typeface="Calibri"/>
              </a:rPr>
              <a:t>work.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3500">
              <a:latin typeface="Calibri"/>
              <a:cs typeface="Calibri"/>
            </a:endParaRPr>
          </a:p>
          <a:p>
            <a:pPr marL="12700" marR="5080">
              <a:lnSpc>
                <a:spcPct val="116100"/>
              </a:lnSpc>
              <a:spcBef>
                <a:spcPts val="5"/>
              </a:spcBef>
            </a:pPr>
            <a:r>
              <a:rPr sz="3500" spc="190" dirty="0">
                <a:latin typeface="Calibri"/>
                <a:cs typeface="Calibri"/>
              </a:rPr>
              <a:t>Before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65" dirty="0">
                <a:latin typeface="Calibri"/>
                <a:cs typeface="Calibri"/>
              </a:rPr>
              <a:t>you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95" dirty="0">
                <a:latin typeface="Calibri"/>
                <a:cs typeface="Calibri"/>
              </a:rPr>
              <a:t>start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this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04" dirty="0">
                <a:latin typeface="Calibri"/>
                <a:cs typeface="Calibri"/>
              </a:rPr>
              <a:t>conversation,</a:t>
            </a:r>
            <a:r>
              <a:rPr sz="3500" spc="40" dirty="0">
                <a:latin typeface="Calibri"/>
                <a:cs typeface="Calibri"/>
              </a:rPr>
              <a:t> </a:t>
            </a:r>
            <a:r>
              <a:rPr sz="3500" b="1" dirty="0">
                <a:latin typeface="Calibri"/>
                <a:cs typeface="Calibri"/>
              </a:rPr>
              <a:t>TAKE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-240" dirty="0">
                <a:latin typeface="Calibri"/>
                <a:cs typeface="Calibri"/>
              </a:rPr>
              <a:t>A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dirty="0">
                <a:latin typeface="Calibri"/>
                <a:cs typeface="Calibri"/>
              </a:rPr>
              <a:t>MOMENT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-25" dirty="0">
                <a:latin typeface="Calibri"/>
                <a:cs typeface="Calibri"/>
              </a:rPr>
              <a:t>TO </a:t>
            </a:r>
            <a:r>
              <a:rPr sz="3500" b="1" spc="180" dirty="0">
                <a:latin typeface="Calibri"/>
                <a:cs typeface="Calibri"/>
              </a:rPr>
              <a:t>REFLECT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65" dirty="0">
                <a:latin typeface="Calibri"/>
                <a:cs typeface="Calibri"/>
              </a:rPr>
              <a:t>ON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105" dirty="0">
                <a:latin typeface="Calibri"/>
                <a:cs typeface="Calibri"/>
              </a:rPr>
              <a:t>THE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-10" dirty="0">
                <a:latin typeface="Calibri"/>
                <a:cs typeface="Calibri"/>
              </a:rPr>
              <a:t>FOLLOWING...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3500">
              <a:latin typeface="Calibri"/>
              <a:cs typeface="Calibri"/>
            </a:endParaRPr>
          </a:p>
          <a:p>
            <a:pPr marL="768985" marR="2101215">
              <a:lnSpc>
                <a:spcPct val="116100"/>
              </a:lnSpc>
            </a:pPr>
            <a:r>
              <a:rPr sz="3500" spc="110" dirty="0">
                <a:latin typeface="Calibri"/>
                <a:cs typeface="Calibri"/>
              </a:rPr>
              <a:t>How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70" dirty="0">
                <a:latin typeface="Calibri"/>
                <a:cs typeface="Calibri"/>
              </a:rPr>
              <a:t>do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my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u="heavy" spc="2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symptoms</a:t>
            </a:r>
            <a:r>
              <a:rPr sz="3500" u="none" spc="10" dirty="0">
                <a:latin typeface="Calibri"/>
                <a:cs typeface="Calibri"/>
              </a:rPr>
              <a:t> </a:t>
            </a:r>
            <a:r>
              <a:rPr sz="3500" u="none" spc="204" dirty="0">
                <a:latin typeface="Calibri"/>
                <a:cs typeface="Calibri"/>
              </a:rPr>
              <a:t>usually</a:t>
            </a:r>
            <a:r>
              <a:rPr sz="3500" u="none" spc="5" dirty="0">
                <a:latin typeface="Calibri"/>
                <a:cs typeface="Calibri"/>
              </a:rPr>
              <a:t> </a:t>
            </a:r>
            <a:r>
              <a:rPr sz="3500" u="none" spc="204" dirty="0">
                <a:latin typeface="Calibri"/>
                <a:cs typeface="Calibri"/>
              </a:rPr>
              <a:t>manifest? </a:t>
            </a:r>
            <a:r>
              <a:rPr sz="3500" u="none" dirty="0">
                <a:latin typeface="Calibri"/>
                <a:cs typeface="Calibri"/>
              </a:rPr>
              <a:t>What</a:t>
            </a:r>
            <a:r>
              <a:rPr sz="3500" u="none" spc="20" dirty="0">
                <a:latin typeface="Calibri"/>
                <a:cs typeface="Calibri"/>
              </a:rPr>
              <a:t> </a:t>
            </a:r>
            <a:r>
              <a:rPr sz="3500" u="none" spc="229" dirty="0">
                <a:latin typeface="Calibri"/>
                <a:cs typeface="Calibri"/>
              </a:rPr>
              <a:t>are</a:t>
            </a:r>
            <a:r>
              <a:rPr sz="3500" u="none" spc="20" dirty="0">
                <a:latin typeface="Calibri"/>
                <a:cs typeface="Calibri"/>
              </a:rPr>
              <a:t> </a:t>
            </a:r>
            <a:r>
              <a:rPr sz="3500" u="none" spc="229" dirty="0">
                <a:latin typeface="Calibri"/>
                <a:cs typeface="Calibri"/>
              </a:rPr>
              <a:t>my</a:t>
            </a:r>
            <a:r>
              <a:rPr sz="3500" u="none" spc="20" dirty="0">
                <a:latin typeface="Calibri"/>
                <a:cs typeface="Calibri"/>
              </a:rPr>
              <a:t> </a:t>
            </a:r>
            <a:r>
              <a:rPr sz="3500" u="heavy" spc="2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specific</a:t>
            </a:r>
            <a:r>
              <a:rPr sz="3500" u="none" spc="20" dirty="0">
                <a:latin typeface="Calibri"/>
                <a:cs typeface="Calibri"/>
              </a:rPr>
              <a:t> </a:t>
            </a:r>
            <a:r>
              <a:rPr sz="3500" u="none" spc="185" dirty="0">
                <a:latin typeface="Calibri"/>
                <a:cs typeface="Calibri"/>
              </a:rPr>
              <a:t>j</a:t>
            </a:r>
            <a:r>
              <a:rPr sz="3500" u="heavy" spc="1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</a:t>
            </a:r>
            <a:r>
              <a:rPr sz="3500" u="heavy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2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tasks</a:t>
            </a:r>
            <a:r>
              <a:rPr sz="3500" u="heavy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500" u="none" spc="220" dirty="0">
                <a:latin typeface="Calibri"/>
                <a:cs typeface="Calibri"/>
              </a:rPr>
              <a:t>and </a:t>
            </a:r>
            <a:r>
              <a:rPr sz="3500" u="heavy" spc="19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responsibilities</a:t>
            </a:r>
            <a:r>
              <a:rPr sz="3500" u="none" spc="195" dirty="0">
                <a:latin typeface="Calibri"/>
                <a:cs typeface="Calibri"/>
              </a:rPr>
              <a:t>?</a:t>
            </a:r>
            <a:endParaRPr sz="3500">
              <a:latin typeface="Calibri"/>
              <a:cs typeface="Calibri"/>
            </a:endParaRPr>
          </a:p>
          <a:p>
            <a:pPr marL="768985" marR="1014094">
              <a:lnSpc>
                <a:spcPts val="4870"/>
              </a:lnSpc>
              <a:spcBef>
                <a:spcPts val="110"/>
              </a:spcBef>
            </a:pPr>
            <a:r>
              <a:rPr sz="3500" spc="195" dirty="0">
                <a:latin typeface="Calibri"/>
                <a:cs typeface="Calibri"/>
              </a:rPr>
              <a:t>In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50" dirty="0">
                <a:latin typeface="Calibri"/>
                <a:cs typeface="Calibri"/>
              </a:rPr>
              <a:t>what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85" dirty="0">
                <a:latin typeface="Calibri"/>
                <a:cs typeface="Calibri"/>
              </a:rPr>
              <a:t>ways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are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my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45" dirty="0">
                <a:latin typeface="Calibri"/>
                <a:cs typeface="Calibri"/>
              </a:rPr>
              <a:t>symptoms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u="heavy" spc="2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impacting</a:t>
            </a:r>
            <a:r>
              <a:rPr sz="3500" u="heavy" spc="-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20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</a:t>
            </a:r>
            <a:r>
              <a:rPr sz="3500" u="none" spc="204" dirty="0">
                <a:latin typeface="Calibri"/>
                <a:cs typeface="Calibri"/>
              </a:rPr>
              <a:t>y </a:t>
            </a:r>
            <a:r>
              <a:rPr sz="3500" u="heavy" spc="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ability</a:t>
            </a:r>
            <a:r>
              <a:rPr sz="3500" u="heavy" spc="4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1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</a:t>
            </a:r>
            <a:r>
              <a:rPr sz="3500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2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</a:t>
            </a:r>
            <a:r>
              <a:rPr sz="3500" u="none" spc="220" dirty="0">
                <a:latin typeface="Calibri"/>
                <a:cs typeface="Calibri"/>
              </a:rPr>
              <a:t>mplete</a:t>
            </a:r>
            <a:r>
              <a:rPr sz="3500" u="none" spc="5" dirty="0">
                <a:latin typeface="Calibri"/>
                <a:cs typeface="Calibri"/>
              </a:rPr>
              <a:t> </a:t>
            </a:r>
            <a:r>
              <a:rPr sz="3500" u="none" spc="204" dirty="0">
                <a:latin typeface="Calibri"/>
                <a:cs typeface="Calibri"/>
              </a:rPr>
              <a:t>those</a:t>
            </a:r>
            <a:r>
              <a:rPr sz="3500" u="none" spc="5" dirty="0">
                <a:latin typeface="Calibri"/>
                <a:cs typeface="Calibri"/>
              </a:rPr>
              <a:t> </a:t>
            </a:r>
            <a:r>
              <a:rPr sz="3500" u="none" spc="204" dirty="0">
                <a:latin typeface="Calibri"/>
                <a:cs typeface="Calibri"/>
              </a:rPr>
              <a:t>tasks?</a:t>
            </a:r>
            <a:endParaRPr sz="3500">
              <a:latin typeface="Calibri"/>
              <a:cs typeface="Calibri"/>
            </a:endParaRPr>
          </a:p>
        </p:txBody>
      </p:sp>
      <p:grpSp>
        <p:nvGrpSpPr>
          <p:cNvPr id="2" name="object 2" descr="A home office."/>
          <p:cNvGrpSpPr/>
          <p:nvPr/>
        </p:nvGrpSpPr>
        <p:grpSpPr>
          <a:xfrm>
            <a:off x="12755331" y="2048356"/>
            <a:ext cx="4221480" cy="4231640"/>
            <a:chOff x="12755331" y="2048356"/>
            <a:chExt cx="4221480" cy="4231640"/>
          </a:xfrm>
        </p:grpSpPr>
        <p:sp>
          <p:nvSpPr>
            <p:cNvPr id="3" name="object 3"/>
            <p:cNvSpPr/>
            <p:nvPr/>
          </p:nvSpPr>
          <p:spPr>
            <a:xfrm>
              <a:off x="12755331" y="3817934"/>
              <a:ext cx="2952115" cy="2461895"/>
            </a:xfrm>
            <a:custGeom>
              <a:avLst/>
              <a:gdLst/>
              <a:ahLst/>
              <a:cxnLst/>
              <a:rect l="l" t="t" r="r" b="b"/>
              <a:pathLst>
                <a:path w="2952115" h="2461895">
                  <a:moveTo>
                    <a:pt x="2952075" y="2461665"/>
                  </a:moveTo>
                  <a:lnTo>
                    <a:pt x="0" y="2461665"/>
                  </a:lnTo>
                  <a:lnTo>
                    <a:pt x="0" y="0"/>
                  </a:lnTo>
                  <a:lnTo>
                    <a:pt x="2952075" y="0"/>
                  </a:lnTo>
                  <a:lnTo>
                    <a:pt x="2952075" y="24616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13389" y="2048356"/>
              <a:ext cx="3963211" cy="396321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3091583" y="1387625"/>
            <a:ext cx="38068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155" dirty="0">
                <a:latin typeface="Arial Narrow"/>
                <a:cs typeface="Arial Narrow"/>
              </a:rPr>
              <a:t>Photo</a:t>
            </a:r>
            <a:r>
              <a:rPr sz="1900" b="1" spc="-80" dirty="0">
                <a:latin typeface="Arial Narrow"/>
                <a:cs typeface="Arial Narrow"/>
              </a:rPr>
              <a:t> </a:t>
            </a:r>
            <a:r>
              <a:rPr sz="1900" b="1" spc="135" dirty="0">
                <a:latin typeface="Arial Narrow"/>
                <a:cs typeface="Arial Narrow"/>
              </a:rPr>
              <a:t>by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90" dirty="0">
                <a:latin typeface="Arial Narrow"/>
                <a:cs typeface="Arial Narrow"/>
              </a:rPr>
              <a:t>Annie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240" dirty="0">
                <a:latin typeface="Arial Narrow"/>
                <a:cs typeface="Arial Narrow"/>
              </a:rPr>
              <a:t>Spratt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on</a:t>
            </a:r>
            <a:r>
              <a:rPr sz="1900" b="1" spc="-75" dirty="0">
                <a:latin typeface="Arial Narrow"/>
                <a:cs typeface="Arial Narrow"/>
              </a:rPr>
              <a:t> </a:t>
            </a:r>
            <a:r>
              <a:rPr sz="1900" b="1" spc="85" dirty="0">
                <a:latin typeface="Arial Narrow"/>
                <a:cs typeface="Arial Narrow"/>
              </a:rPr>
              <a:t>Unsplash</a:t>
            </a:r>
            <a:endParaRPr sz="1900">
              <a:latin typeface="Arial Narrow"/>
              <a:cs typeface="Arial Narrow"/>
            </a:endParaRPr>
          </a:p>
        </p:txBody>
      </p:sp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799" y="6941229"/>
            <a:ext cx="133350" cy="133349"/>
          </a:xfrm>
          <a:prstGeom prst="rect">
            <a:avLst/>
          </a:prstGeom>
        </p:spPr>
      </p:pic>
      <p:pic>
        <p:nvPic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799" y="7560354"/>
            <a:ext cx="133350" cy="133349"/>
          </a:xfrm>
          <a:prstGeom prst="rect">
            <a:avLst/>
          </a:prstGeom>
        </p:spPr>
      </p:pic>
      <p:pic>
        <p:nvPic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799" y="8798604"/>
            <a:ext cx="133350" cy="133349"/>
          </a:xfrm>
          <a:prstGeom prst="rect">
            <a:avLst/>
          </a:prstGeom>
        </p:spPr>
      </p:pic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966600" y="9027204"/>
            <a:ext cx="63500" cy="38100"/>
          </a:xfrm>
          <a:custGeom>
            <a:avLst/>
            <a:gdLst/>
            <a:ahLst/>
            <a:cxnLst/>
            <a:rect l="l" t="t" r="r" b="b"/>
            <a:pathLst>
              <a:path w="63500" h="38100">
                <a:moveTo>
                  <a:pt x="63199" y="38099"/>
                </a:moveTo>
                <a:lnTo>
                  <a:pt x="0" y="38099"/>
                </a:lnTo>
                <a:lnTo>
                  <a:pt x="0" y="0"/>
                </a:lnTo>
                <a:lnTo>
                  <a:pt x="63199" y="0"/>
                </a:lnTo>
                <a:lnTo>
                  <a:pt x="63199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5999" y="1008004"/>
            <a:ext cx="11735837" cy="1990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850" spc="-980" dirty="0"/>
              <a:t>ACCOM</a:t>
            </a:r>
            <a:r>
              <a:rPr lang="en-US" sz="12850" spc="-980" dirty="0"/>
              <a:t>M</a:t>
            </a:r>
            <a:r>
              <a:rPr sz="12850" spc="-980" dirty="0"/>
              <a:t>ODATIONS</a:t>
            </a:r>
            <a:endParaRPr sz="12850" dirty="0"/>
          </a:p>
        </p:txBody>
      </p:sp>
      <p:sp>
        <p:nvSpPr>
          <p:cNvPr id="6" name="object 6"/>
          <p:cNvSpPr txBox="1"/>
          <p:nvPr/>
        </p:nvSpPr>
        <p:spPr>
          <a:xfrm>
            <a:off x="1016000" y="2883681"/>
            <a:ext cx="10755630" cy="312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95"/>
              </a:spcBef>
            </a:pPr>
            <a:r>
              <a:rPr sz="3500" spc="55" dirty="0">
                <a:latin typeface="Calibri"/>
                <a:cs typeface="Calibri"/>
              </a:rPr>
              <a:t>While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15" dirty="0">
                <a:latin typeface="Calibri"/>
                <a:cs typeface="Calibri"/>
              </a:rPr>
              <a:t>this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285" dirty="0">
                <a:latin typeface="Calibri"/>
                <a:cs typeface="Calibri"/>
              </a:rPr>
              <a:t>is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65" dirty="0">
                <a:latin typeface="Calibri"/>
                <a:cs typeface="Calibri"/>
              </a:rPr>
              <a:t>not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300" dirty="0">
                <a:latin typeface="Calibri"/>
                <a:cs typeface="Calibri"/>
              </a:rPr>
              <a:t>a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9" dirty="0">
                <a:latin typeface="Calibri"/>
                <a:cs typeface="Calibri"/>
              </a:rPr>
              <a:t>expansive</a:t>
            </a:r>
            <a:r>
              <a:rPr sz="3500" dirty="0">
                <a:latin typeface="Calibri"/>
                <a:cs typeface="Calibri"/>
              </a:rPr>
              <a:t> </a:t>
            </a:r>
            <a:r>
              <a:rPr sz="3500" spc="170" dirty="0">
                <a:latin typeface="Calibri"/>
                <a:cs typeface="Calibri"/>
              </a:rPr>
              <a:t>list,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25" dirty="0">
                <a:latin typeface="Calibri"/>
                <a:cs typeface="Calibri"/>
              </a:rPr>
              <a:t>persons experiencing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114" dirty="0">
                <a:latin typeface="Calibri"/>
                <a:cs typeface="Calibri"/>
              </a:rPr>
              <a:t>POTs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54" dirty="0">
                <a:latin typeface="Calibri"/>
                <a:cs typeface="Calibri"/>
              </a:rPr>
              <a:t>may</a:t>
            </a:r>
            <a:r>
              <a:rPr sz="3500" spc="20" dirty="0">
                <a:latin typeface="Calibri"/>
                <a:cs typeface="Calibri"/>
              </a:rPr>
              <a:t> </a:t>
            </a:r>
            <a:r>
              <a:rPr sz="3500" spc="220" dirty="0">
                <a:latin typeface="Calibri"/>
                <a:cs typeface="Calibri"/>
              </a:rPr>
              <a:t>experience:</a:t>
            </a:r>
            <a:r>
              <a:rPr sz="3500" spc="15" dirty="0">
                <a:latin typeface="Calibri"/>
                <a:cs typeface="Calibri"/>
              </a:rPr>
              <a:t> </a:t>
            </a:r>
            <a:r>
              <a:rPr sz="3500" spc="280" dirty="0">
                <a:latin typeface="Calibri"/>
                <a:cs typeface="Calibri"/>
              </a:rPr>
              <a:t>i</a:t>
            </a:r>
            <a:r>
              <a:rPr sz="3500" b="1" spc="280" dirty="0">
                <a:latin typeface="Calibri"/>
                <a:cs typeface="Calibri"/>
              </a:rPr>
              <a:t>ncreased </a:t>
            </a:r>
            <a:r>
              <a:rPr sz="3500" b="1" spc="210" dirty="0">
                <a:latin typeface="Calibri"/>
                <a:cs typeface="Calibri"/>
              </a:rPr>
              <a:t>fatigue,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90" dirty="0">
                <a:latin typeface="Calibri"/>
                <a:cs typeface="Calibri"/>
              </a:rPr>
              <a:t>dizziness</a:t>
            </a:r>
            <a:r>
              <a:rPr sz="3500" b="1" spc="50" dirty="0">
                <a:latin typeface="Calibri"/>
                <a:cs typeface="Calibri"/>
              </a:rPr>
              <a:t> </a:t>
            </a:r>
            <a:r>
              <a:rPr sz="3500" b="1" spc="270" dirty="0">
                <a:latin typeface="Calibri"/>
                <a:cs typeface="Calibri"/>
              </a:rPr>
              <a:t>and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90" dirty="0">
                <a:latin typeface="Calibri"/>
                <a:cs typeface="Calibri"/>
              </a:rPr>
              <a:t>increased</a:t>
            </a:r>
            <a:r>
              <a:rPr sz="3500" b="1" spc="50" dirty="0">
                <a:latin typeface="Calibri"/>
                <a:cs typeface="Calibri"/>
              </a:rPr>
              <a:t> </a:t>
            </a:r>
            <a:r>
              <a:rPr sz="3500" b="1" spc="280" dirty="0">
                <a:latin typeface="Calibri"/>
                <a:cs typeface="Calibri"/>
              </a:rPr>
              <a:t>risk</a:t>
            </a:r>
            <a:r>
              <a:rPr sz="3500" b="1" spc="50" dirty="0">
                <a:latin typeface="Calibri"/>
                <a:cs typeface="Calibri"/>
              </a:rPr>
              <a:t> </a:t>
            </a:r>
            <a:r>
              <a:rPr sz="3500" b="1" spc="170" dirty="0">
                <a:latin typeface="Calibri"/>
                <a:cs typeface="Calibri"/>
              </a:rPr>
              <a:t>of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175" dirty="0">
                <a:latin typeface="Calibri"/>
                <a:cs typeface="Calibri"/>
              </a:rPr>
              <a:t>falling, </a:t>
            </a:r>
            <a:r>
              <a:rPr sz="3500" b="1" spc="235" dirty="0">
                <a:latin typeface="Calibri"/>
                <a:cs typeface="Calibri"/>
              </a:rPr>
              <a:t>higher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305" dirty="0">
                <a:latin typeface="Calibri"/>
                <a:cs typeface="Calibri"/>
              </a:rPr>
              <a:t>demands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180" dirty="0">
                <a:latin typeface="Calibri"/>
                <a:cs typeface="Calibri"/>
              </a:rPr>
              <a:t>for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45" dirty="0">
                <a:latin typeface="Calibri"/>
                <a:cs typeface="Calibri"/>
              </a:rPr>
              <a:t>appointments,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75" dirty="0">
                <a:latin typeface="Calibri"/>
                <a:cs typeface="Calibri"/>
              </a:rPr>
              <a:t>and</a:t>
            </a:r>
            <a:r>
              <a:rPr sz="3500" b="1" spc="50" dirty="0">
                <a:latin typeface="Calibri"/>
                <a:cs typeface="Calibri"/>
              </a:rPr>
              <a:t> </a:t>
            </a:r>
            <a:r>
              <a:rPr sz="3500" b="1" spc="215" dirty="0">
                <a:latin typeface="Calibri"/>
                <a:cs typeface="Calibri"/>
              </a:rPr>
              <a:t>difficulties </a:t>
            </a:r>
            <a:r>
              <a:rPr sz="3500" b="1" spc="140" dirty="0">
                <a:latin typeface="Calibri"/>
                <a:cs typeface="Calibri"/>
              </a:rPr>
              <a:t>with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80" dirty="0">
                <a:latin typeface="Calibri"/>
                <a:cs typeface="Calibri"/>
              </a:rPr>
              <a:t>gross</a:t>
            </a:r>
            <a:r>
              <a:rPr sz="3500" b="1" spc="50" dirty="0">
                <a:latin typeface="Calibri"/>
                <a:cs typeface="Calibri"/>
              </a:rPr>
              <a:t> </a:t>
            </a:r>
            <a:r>
              <a:rPr sz="3500" b="1" spc="225" dirty="0">
                <a:latin typeface="Calibri"/>
                <a:cs typeface="Calibri"/>
              </a:rPr>
              <a:t>motor</a:t>
            </a:r>
            <a:r>
              <a:rPr sz="3500" b="1" spc="50" dirty="0">
                <a:latin typeface="Calibri"/>
                <a:cs typeface="Calibri"/>
              </a:rPr>
              <a:t> </a:t>
            </a:r>
            <a:r>
              <a:rPr sz="3500" b="1" spc="210" dirty="0">
                <a:latin typeface="Calibri"/>
                <a:cs typeface="Calibri"/>
              </a:rPr>
              <a:t>skills.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6000" y="6598431"/>
            <a:ext cx="10803255" cy="31210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3500" spc="170" dirty="0">
                <a:latin typeface="Calibri"/>
                <a:cs typeface="Calibri"/>
              </a:rPr>
              <a:t>So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50" dirty="0">
                <a:latin typeface="Calibri"/>
                <a:cs typeface="Calibri"/>
              </a:rPr>
              <a:t>examples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135" dirty="0">
                <a:latin typeface="Calibri"/>
                <a:cs typeface="Calibri"/>
              </a:rPr>
              <a:t>of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220" dirty="0">
                <a:latin typeface="Calibri"/>
                <a:cs typeface="Calibri"/>
              </a:rPr>
              <a:t>possible</a:t>
            </a:r>
            <a:r>
              <a:rPr sz="3500" spc="5" dirty="0">
                <a:latin typeface="Calibri"/>
                <a:cs typeface="Calibri"/>
              </a:rPr>
              <a:t> </a:t>
            </a:r>
            <a:r>
              <a:rPr sz="3500" spc="260" dirty="0">
                <a:latin typeface="Calibri"/>
                <a:cs typeface="Calibri"/>
              </a:rPr>
              <a:t>accommodations</a:t>
            </a:r>
            <a:r>
              <a:rPr sz="3500" spc="10" dirty="0">
                <a:latin typeface="Calibri"/>
                <a:cs typeface="Calibri"/>
              </a:rPr>
              <a:t> </a:t>
            </a:r>
            <a:r>
              <a:rPr sz="3500" spc="190" dirty="0">
                <a:latin typeface="Calibri"/>
                <a:cs typeface="Calibri"/>
              </a:rPr>
              <a:t>are:</a:t>
            </a:r>
            <a:endParaRPr sz="3500">
              <a:latin typeface="Calibri"/>
              <a:cs typeface="Calibri"/>
            </a:endParaRPr>
          </a:p>
          <a:p>
            <a:pPr marL="768985">
              <a:lnSpc>
                <a:spcPct val="100000"/>
              </a:lnSpc>
              <a:spcBef>
                <a:spcPts val="675"/>
              </a:spcBef>
            </a:pPr>
            <a:r>
              <a:rPr sz="3500" b="1" spc="140" dirty="0">
                <a:latin typeface="Calibri"/>
                <a:cs typeface="Calibri"/>
              </a:rPr>
              <a:t>Working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40" dirty="0">
                <a:latin typeface="Calibri"/>
                <a:cs typeface="Calibri"/>
              </a:rPr>
              <a:t>from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90" dirty="0">
                <a:latin typeface="Calibri"/>
                <a:cs typeface="Calibri"/>
              </a:rPr>
              <a:t>home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70" dirty="0">
                <a:latin typeface="Calibri"/>
                <a:cs typeface="Calibri"/>
              </a:rPr>
              <a:t>versus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45" dirty="0">
                <a:latin typeface="Calibri"/>
                <a:cs typeface="Calibri"/>
              </a:rPr>
              <a:t>in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15" dirty="0">
                <a:latin typeface="Calibri"/>
                <a:cs typeface="Calibri"/>
              </a:rPr>
              <a:t>the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20" dirty="0">
                <a:latin typeface="Calibri"/>
                <a:cs typeface="Calibri"/>
              </a:rPr>
              <a:t>office</a:t>
            </a:r>
            <a:endParaRPr sz="3500">
              <a:latin typeface="Calibri"/>
              <a:cs typeface="Calibri"/>
            </a:endParaRPr>
          </a:p>
          <a:p>
            <a:pPr marL="768985" marR="5080">
              <a:lnSpc>
                <a:spcPts val="4870"/>
              </a:lnSpc>
              <a:spcBef>
                <a:spcPts val="115"/>
              </a:spcBef>
            </a:pPr>
            <a:r>
              <a:rPr sz="3500" b="1" spc="65" dirty="0">
                <a:latin typeface="Calibri"/>
                <a:cs typeface="Calibri"/>
              </a:rPr>
              <a:t>Work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290" dirty="0">
                <a:latin typeface="Calibri"/>
                <a:cs typeface="Calibri"/>
              </a:rPr>
              <a:t>chairs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00" dirty="0">
                <a:latin typeface="Calibri"/>
                <a:cs typeface="Calibri"/>
              </a:rPr>
              <a:t>that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235" dirty="0">
                <a:latin typeface="Calibri"/>
                <a:cs typeface="Calibri"/>
              </a:rPr>
              <a:t>have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315" dirty="0">
                <a:latin typeface="Calibri"/>
                <a:cs typeface="Calibri"/>
              </a:rPr>
              <a:t>arm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50" dirty="0">
                <a:latin typeface="Calibri"/>
                <a:cs typeface="Calibri"/>
              </a:rPr>
              <a:t>rests,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275" dirty="0">
                <a:latin typeface="Calibri"/>
                <a:cs typeface="Calibri"/>
              </a:rPr>
              <a:t>and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40" dirty="0">
                <a:latin typeface="Calibri"/>
                <a:cs typeface="Calibri"/>
              </a:rPr>
              <a:t>no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210" dirty="0">
                <a:latin typeface="Calibri"/>
                <a:cs typeface="Calibri"/>
              </a:rPr>
              <a:t>wheels </a:t>
            </a:r>
            <a:r>
              <a:rPr sz="3500" b="1" spc="270" dirty="0">
                <a:latin typeface="Calibri"/>
                <a:cs typeface="Calibri"/>
              </a:rPr>
              <a:t>Access</a:t>
            </a:r>
            <a:r>
              <a:rPr sz="3500" b="1" spc="35" dirty="0">
                <a:latin typeface="Calibri"/>
                <a:cs typeface="Calibri"/>
              </a:rPr>
              <a:t> </a:t>
            </a:r>
            <a:r>
              <a:rPr sz="3500" b="1" spc="160" dirty="0">
                <a:latin typeface="Calibri"/>
                <a:cs typeface="Calibri"/>
              </a:rPr>
              <a:t>to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25" dirty="0">
                <a:latin typeface="Calibri"/>
                <a:cs typeface="Calibri"/>
              </a:rPr>
              <a:t>fluids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40" dirty="0">
                <a:latin typeface="Calibri"/>
                <a:cs typeface="Calibri"/>
              </a:rPr>
              <a:t>(more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95" dirty="0">
                <a:latin typeface="Calibri"/>
                <a:cs typeface="Calibri"/>
              </a:rPr>
              <a:t>so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180" dirty="0">
                <a:latin typeface="Calibri"/>
                <a:cs typeface="Calibri"/>
              </a:rPr>
              <a:t>if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185" dirty="0">
                <a:latin typeface="Calibri"/>
                <a:cs typeface="Calibri"/>
              </a:rPr>
              <a:t>you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160" dirty="0">
                <a:latin typeface="Calibri"/>
                <a:cs typeface="Calibri"/>
              </a:rPr>
              <a:t>it’s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45" dirty="0">
                <a:latin typeface="Calibri"/>
                <a:cs typeface="Calibri"/>
              </a:rPr>
              <a:t>been </a:t>
            </a:r>
            <a:r>
              <a:rPr sz="3500" b="1" spc="254" dirty="0">
                <a:latin typeface="Calibri"/>
                <a:cs typeface="Calibri"/>
              </a:rPr>
              <a:t>requested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00" dirty="0">
                <a:latin typeface="Calibri"/>
                <a:cs typeface="Calibri"/>
              </a:rPr>
              <a:t>not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160" dirty="0">
                <a:latin typeface="Calibri"/>
                <a:cs typeface="Calibri"/>
              </a:rPr>
              <a:t>to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235" dirty="0">
                <a:latin typeface="Calibri"/>
                <a:cs typeface="Calibri"/>
              </a:rPr>
              <a:t>have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65" dirty="0">
                <a:latin typeface="Calibri"/>
                <a:cs typeface="Calibri"/>
              </a:rPr>
              <a:t>drinks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70" dirty="0">
                <a:latin typeface="Calibri"/>
                <a:cs typeface="Calibri"/>
              </a:rPr>
              <a:t>near</a:t>
            </a:r>
            <a:r>
              <a:rPr sz="3500" b="1" spc="45" dirty="0">
                <a:latin typeface="Calibri"/>
                <a:cs typeface="Calibri"/>
              </a:rPr>
              <a:t> </a:t>
            </a:r>
            <a:r>
              <a:rPr sz="3500" b="1" spc="190" dirty="0">
                <a:latin typeface="Calibri"/>
                <a:cs typeface="Calibri"/>
              </a:rPr>
              <a:t>your</a:t>
            </a:r>
            <a:r>
              <a:rPr sz="3500" b="1" spc="40" dirty="0">
                <a:latin typeface="Calibri"/>
                <a:cs typeface="Calibri"/>
              </a:rPr>
              <a:t> </a:t>
            </a:r>
            <a:r>
              <a:rPr sz="3500" b="1" spc="204" dirty="0">
                <a:latin typeface="Calibri"/>
                <a:cs typeface="Calibri"/>
              </a:rPr>
              <a:t>station)</a:t>
            </a:r>
            <a:endParaRPr sz="3500">
              <a:latin typeface="Calibri"/>
              <a:cs typeface="Calibri"/>
            </a:endParaRPr>
          </a:p>
        </p:txBody>
      </p:sp>
      <p:grpSp>
        <p:nvGrpSpPr>
          <p:cNvPr id="2" name="object 2" descr="A person working on their laptop from bed."/>
          <p:cNvGrpSpPr/>
          <p:nvPr/>
        </p:nvGrpSpPr>
        <p:grpSpPr>
          <a:xfrm>
            <a:off x="12755332" y="2048356"/>
            <a:ext cx="4246245" cy="5213985"/>
            <a:chOff x="12755332" y="2048356"/>
            <a:chExt cx="4246245" cy="5213985"/>
          </a:xfrm>
        </p:grpSpPr>
        <p:sp>
          <p:nvSpPr>
            <p:cNvPr id="3" name="object 3"/>
            <p:cNvSpPr/>
            <p:nvPr/>
          </p:nvSpPr>
          <p:spPr>
            <a:xfrm>
              <a:off x="13400481" y="4800422"/>
              <a:ext cx="2952115" cy="2461895"/>
            </a:xfrm>
            <a:custGeom>
              <a:avLst/>
              <a:gdLst/>
              <a:ahLst/>
              <a:cxnLst/>
              <a:rect l="l" t="t" r="r" b="b"/>
              <a:pathLst>
                <a:path w="2952115" h="2461895">
                  <a:moveTo>
                    <a:pt x="2952075" y="2461665"/>
                  </a:moveTo>
                  <a:lnTo>
                    <a:pt x="0" y="2461665"/>
                  </a:lnTo>
                  <a:lnTo>
                    <a:pt x="0" y="0"/>
                  </a:lnTo>
                  <a:lnTo>
                    <a:pt x="2952075" y="0"/>
                  </a:lnTo>
                  <a:lnTo>
                    <a:pt x="2952075" y="24616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55332" y="2048356"/>
              <a:ext cx="4245908" cy="424590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3514362" y="6776871"/>
            <a:ext cx="2727960" cy="2870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700" b="1" spc="155" dirty="0">
                <a:latin typeface="Arial Narrow"/>
                <a:cs typeface="Arial Narrow"/>
              </a:rPr>
              <a:t>Javier</a:t>
            </a:r>
            <a:r>
              <a:rPr sz="1700" b="1" spc="-60" dirty="0">
                <a:latin typeface="Arial Narrow"/>
                <a:cs typeface="Arial Narrow"/>
              </a:rPr>
              <a:t> </a:t>
            </a:r>
            <a:r>
              <a:rPr sz="1700" b="1" spc="125" dirty="0">
                <a:latin typeface="Arial Narrow"/>
                <a:cs typeface="Arial Narrow"/>
              </a:rPr>
              <a:t>Esteban</a:t>
            </a:r>
            <a:r>
              <a:rPr sz="1700" b="1" spc="-60" dirty="0">
                <a:latin typeface="Arial Narrow"/>
                <a:cs typeface="Arial Narrow"/>
              </a:rPr>
              <a:t> </a:t>
            </a:r>
            <a:r>
              <a:rPr sz="1700" b="1" spc="85" dirty="0">
                <a:latin typeface="Arial Narrow"/>
                <a:cs typeface="Arial Narrow"/>
              </a:rPr>
              <a:t>on</a:t>
            </a:r>
            <a:r>
              <a:rPr sz="1700" b="1" spc="-60" dirty="0">
                <a:latin typeface="Arial Narrow"/>
                <a:cs typeface="Arial Narrow"/>
              </a:rPr>
              <a:t> </a:t>
            </a:r>
            <a:r>
              <a:rPr sz="1700" b="1" spc="80" dirty="0">
                <a:latin typeface="Arial Narrow"/>
                <a:cs typeface="Arial Narrow"/>
              </a:rPr>
              <a:t>Unsplash</a:t>
            </a:r>
            <a:endParaRPr sz="1700">
              <a:latin typeface="Arial Narrow"/>
              <a:cs typeface="Arial Narrow"/>
            </a:endParaRPr>
          </a:p>
        </p:txBody>
      </p:sp>
      <p:pic>
        <p:nvPic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799" y="7560354"/>
            <a:ext cx="133350" cy="133349"/>
          </a:xfrm>
          <a:prstGeom prst="rect">
            <a:avLst/>
          </a:prstGeom>
        </p:spPr>
      </p:pic>
      <p:pic>
        <p:nvPic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7799" y="8179479"/>
            <a:ext cx="133350" cy="133349"/>
          </a:xfrm>
          <a:prstGeom prst="rect">
            <a:avLst/>
          </a:prstGeom>
        </p:spPr>
      </p:pic>
      <p:pic>
        <p:nvPic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799" y="8798604"/>
            <a:ext cx="133350" cy="1333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1070</Words>
  <Application>Microsoft Office PowerPoint</Application>
  <PresentationFormat>Custom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Narrow</vt:lpstr>
      <vt:lpstr>Calibri</vt:lpstr>
      <vt:lpstr>Noto Sans Symbols</vt:lpstr>
      <vt:lpstr>Office Theme</vt:lpstr>
      <vt:lpstr>AUTOIMMUNITY, DISABILITY, &amp; ALL OF US</vt:lpstr>
      <vt:lpstr>BACKGROUND According to data published by UMass, “It is estimated that 10% of people in the U.S. have a medical condition that could be considered invisible...” (UMass, 2015).</vt:lpstr>
      <vt:lpstr>COVID-19 PANDEMIC &amp; AWARENESS OF POTS</vt:lpstr>
      <vt:lpstr>Symptom Management</vt:lpstr>
      <vt:lpstr>POTS IS UNDER DIAGNOSED AND MISDIAGNOSED DUE TO SIMILAR OR IDENTICAL SYMPTOMS WITH OTHER CONDITIONS</vt:lpstr>
      <vt:lpstr>RESULT</vt:lpstr>
      <vt:lpstr>WHAT IS THE AVERAGE TIME IT TAKES TO GET A DIAGNOSIS?</vt:lpstr>
      <vt:lpstr>ACCOMMODATIONS</vt:lpstr>
      <vt:lpstr>ACCOMMODATIONS</vt:lpstr>
      <vt:lpstr>CONCLUSION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Organic Presentation</dc:title>
  <dc:creator>Ash Brady-Kelly</dc:creator>
  <cp:keywords>DAGUHi_AkHM,BACizqlTiaI</cp:keywords>
  <cp:lastModifiedBy>Michelle Sayles</cp:lastModifiedBy>
  <cp:revision>1</cp:revision>
  <dcterms:created xsi:type="dcterms:W3CDTF">2024-10-24T13:53:57Z</dcterms:created>
  <dcterms:modified xsi:type="dcterms:W3CDTF">2024-10-29T16:38:42Z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2024-10-21T00:00:00Z</vt:filetime>
  </property>
  <property fmtid="{D5CDD505-2E9C-101B-9397-08002B2CF9AE}" pid="3" name="Creator">
    <vt:lpwstr>Canva</vt:lpwstr>
  </property>
  <property fmtid="{D5CDD505-2E9C-101B-9397-08002B2CF9AE}" pid="4" name="LastSaved">
    <vt:filetime>2024-10-24T00:00:00Z</vt:filetime>
  </property>
  <property fmtid="{D5CDD505-2E9C-101B-9397-08002B2CF9AE}" pid="5" name="Producer">
    <vt:lpwstr>Canva</vt:lpwstr>
  </property>
</Properties>
</file>