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8288000" cy="10287000"/>
  <p:notesSz cx="18288000" cy="10287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104" y="1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5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Source Sans Pro"/>
                <a:cs typeface="Source Sans Pr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5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Source Sans Pro"/>
                <a:cs typeface="Source Sans Pr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5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5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8288000" cy="10286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06791" y="1904824"/>
            <a:ext cx="6608444" cy="596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5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30927" y="3179501"/>
            <a:ext cx="7896225" cy="6282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Source Sans Pro"/>
                <a:cs typeface="Source Sans Pr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xecdirector@mainesilc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58998" y="3251493"/>
            <a:ext cx="10770235" cy="2700020"/>
          </a:xfrm>
          <a:prstGeom prst="rect">
            <a:avLst/>
          </a:prstGeom>
        </p:spPr>
        <p:txBody>
          <a:bodyPr vert="horz" wrap="square" lIns="0" tIns="1911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05"/>
              </a:spcBef>
            </a:pPr>
            <a:r>
              <a:rPr sz="7600" spc="935" dirty="0"/>
              <a:t>Brain</a:t>
            </a:r>
            <a:r>
              <a:rPr sz="7600" spc="365" dirty="0"/>
              <a:t> </a:t>
            </a:r>
            <a:r>
              <a:rPr sz="7600" spc="745" dirty="0"/>
              <a:t>Injury:</a:t>
            </a:r>
            <a:endParaRPr sz="7600"/>
          </a:p>
          <a:p>
            <a:pPr algn="ctr">
              <a:lnSpc>
                <a:spcPct val="100000"/>
              </a:lnSpc>
              <a:spcBef>
                <a:spcPts val="1405"/>
              </a:spcBef>
            </a:pPr>
            <a:r>
              <a:rPr sz="7600" spc="1135" dirty="0"/>
              <a:t>An</a:t>
            </a:r>
            <a:r>
              <a:rPr sz="7600" spc="375" dirty="0"/>
              <a:t> </a:t>
            </a:r>
            <a:r>
              <a:rPr sz="7600" spc="690" dirty="0"/>
              <a:t>Invisible</a:t>
            </a:r>
            <a:r>
              <a:rPr sz="7600" spc="375" dirty="0"/>
              <a:t> </a:t>
            </a:r>
            <a:r>
              <a:rPr sz="7600" spc="720" dirty="0"/>
              <a:t>Disability</a:t>
            </a:r>
            <a:endParaRPr sz="7600"/>
          </a:p>
        </p:txBody>
      </p:sp>
      <p:sp>
        <p:nvSpPr>
          <p:cNvPr id="3" name="object 3"/>
          <p:cNvSpPr txBox="1"/>
          <p:nvPr/>
        </p:nvSpPr>
        <p:spPr>
          <a:xfrm>
            <a:off x="6248744" y="7488890"/>
            <a:ext cx="5790565" cy="1130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52880">
              <a:lnSpc>
                <a:spcPct val="115100"/>
              </a:lnSpc>
              <a:spcBef>
                <a:spcPts val="100"/>
              </a:spcBef>
            </a:pPr>
            <a:r>
              <a:rPr sz="3150" b="1" spc="375" dirty="0">
                <a:latin typeface="Calibri"/>
                <a:cs typeface="Calibri"/>
              </a:rPr>
              <a:t>Jenn</a:t>
            </a:r>
            <a:r>
              <a:rPr sz="3150" b="1" spc="155" dirty="0">
                <a:latin typeface="Calibri"/>
                <a:cs typeface="Calibri"/>
              </a:rPr>
              <a:t> </a:t>
            </a:r>
            <a:r>
              <a:rPr sz="3150" b="1" spc="325" dirty="0">
                <a:latin typeface="Calibri"/>
                <a:cs typeface="Calibri"/>
              </a:rPr>
              <a:t>Williams </a:t>
            </a:r>
            <a:r>
              <a:rPr sz="3150" b="1" spc="320" dirty="0">
                <a:latin typeface="Calibri"/>
                <a:cs typeface="Calibri"/>
                <a:hlinkClick r:id="rId2"/>
              </a:rPr>
              <a:t>execdirector@mainesilc.org</a:t>
            </a:r>
            <a:endParaRPr sz="3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07805" y="526493"/>
            <a:ext cx="8943972" cy="11938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43741" y="702769"/>
            <a:ext cx="667194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83335" algn="l"/>
                <a:tab pos="3887470" algn="l"/>
              </a:tabLst>
            </a:pPr>
            <a:r>
              <a:rPr sz="4800" b="0" i="1" spc="-25" dirty="0">
                <a:latin typeface="Libre Baskerville"/>
                <a:cs typeface="Libre Baskerville"/>
              </a:rPr>
              <a:t>The</a:t>
            </a:r>
            <a:r>
              <a:rPr sz="4800" b="0" i="1" dirty="0">
                <a:latin typeface="Libre Baskerville"/>
                <a:cs typeface="Libre Baskerville"/>
              </a:rPr>
              <a:t>	</a:t>
            </a:r>
            <a:r>
              <a:rPr sz="4800" b="0" i="1" spc="-10" dirty="0">
                <a:latin typeface="Libre Baskerville"/>
                <a:cs typeface="Libre Baskerville"/>
              </a:rPr>
              <a:t>Invisible</a:t>
            </a:r>
            <a:r>
              <a:rPr sz="4800" b="0" i="1" dirty="0">
                <a:latin typeface="Libre Baskerville"/>
                <a:cs typeface="Libre Baskerville"/>
              </a:rPr>
              <a:t>	</a:t>
            </a:r>
            <a:r>
              <a:rPr sz="4800" b="0" i="1" spc="-10" dirty="0">
                <a:latin typeface="Libre Baskerville"/>
                <a:cs typeface="Libre Baskerville"/>
              </a:rPr>
              <a:t>Disability</a:t>
            </a:r>
            <a:endParaRPr sz="4800">
              <a:latin typeface="Libre Baskerville"/>
              <a:cs typeface="Libre Baskerville"/>
            </a:endParaRPr>
          </a:p>
        </p:txBody>
      </p:sp>
      <p:grpSp>
        <p:nvGrp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693598" y="0"/>
            <a:ext cx="5594985" cy="10287000"/>
            <a:chOff x="12693598" y="0"/>
            <a:chExt cx="5594985" cy="10287000"/>
          </a:xfrm>
        </p:grpSpPr>
        <p:sp>
          <p:nvSpPr>
            <p:cNvPr id="5" name="object 5"/>
            <p:cNvSpPr/>
            <p:nvPr/>
          </p:nvSpPr>
          <p:spPr>
            <a:xfrm>
              <a:off x="12693598" y="0"/>
              <a:ext cx="5594985" cy="10287000"/>
            </a:xfrm>
            <a:custGeom>
              <a:avLst/>
              <a:gdLst/>
              <a:ahLst/>
              <a:cxnLst/>
              <a:rect l="l" t="t" r="r" b="b"/>
              <a:pathLst>
                <a:path w="5594984" h="10287000">
                  <a:moveTo>
                    <a:pt x="0" y="10287000"/>
                  </a:moveTo>
                  <a:lnTo>
                    <a:pt x="0" y="0"/>
                  </a:lnTo>
                  <a:lnTo>
                    <a:pt x="5594401" y="0"/>
                  </a:lnTo>
                  <a:lnTo>
                    <a:pt x="5594401" y="10287000"/>
                  </a:lnTo>
                  <a:lnTo>
                    <a:pt x="0" y="10287000"/>
                  </a:lnTo>
                  <a:close/>
                </a:path>
              </a:pathLst>
            </a:custGeom>
            <a:solidFill>
              <a:srgbClr val="DBEC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586855" y="1627824"/>
              <a:ext cx="1526540" cy="81280"/>
            </a:xfrm>
            <a:custGeom>
              <a:avLst/>
              <a:gdLst/>
              <a:ahLst/>
              <a:cxnLst/>
              <a:rect l="l" t="t" r="r" b="b"/>
              <a:pathLst>
                <a:path w="1526540" h="81280">
                  <a:moveTo>
                    <a:pt x="1098605" y="81217"/>
                  </a:moveTo>
                  <a:lnTo>
                    <a:pt x="1050175" y="81024"/>
                  </a:lnTo>
                  <a:lnTo>
                    <a:pt x="1001736" y="79629"/>
                  </a:lnTo>
                  <a:lnTo>
                    <a:pt x="953314" y="77186"/>
                  </a:lnTo>
                  <a:lnTo>
                    <a:pt x="904935" y="73849"/>
                  </a:lnTo>
                  <a:lnTo>
                    <a:pt x="856625" y="69770"/>
                  </a:lnTo>
                  <a:lnTo>
                    <a:pt x="808410" y="65105"/>
                  </a:lnTo>
                  <a:lnTo>
                    <a:pt x="760317" y="60005"/>
                  </a:lnTo>
                  <a:lnTo>
                    <a:pt x="709297" y="53808"/>
                  </a:lnTo>
                  <a:lnTo>
                    <a:pt x="658268" y="47466"/>
                  </a:lnTo>
                  <a:lnTo>
                    <a:pt x="607241" y="41245"/>
                  </a:lnTo>
                  <a:lnTo>
                    <a:pt x="556231" y="35412"/>
                  </a:lnTo>
                  <a:lnTo>
                    <a:pt x="505251" y="30233"/>
                  </a:lnTo>
                  <a:lnTo>
                    <a:pt x="454314" y="25974"/>
                  </a:lnTo>
                  <a:lnTo>
                    <a:pt x="403433" y="22900"/>
                  </a:lnTo>
                  <a:lnTo>
                    <a:pt x="352621" y="21279"/>
                  </a:lnTo>
                  <a:lnTo>
                    <a:pt x="301893" y="21375"/>
                  </a:lnTo>
                  <a:lnTo>
                    <a:pt x="251260" y="23456"/>
                  </a:lnTo>
                  <a:lnTo>
                    <a:pt x="200736" y="27787"/>
                  </a:lnTo>
                  <a:lnTo>
                    <a:pt x="150335" y="34635"/>
                  </a:lnTo>
                  <a:lnTo>
                    <a:pt x="100070" y="44265"/>
                  </a:lnTo>
                  <a:lnTo>
                    <a:pt x="49954" y="56944"/>
                  </a:lnTo>
                  <a:lnTo>
                    <a:pt x="0" y="72937"/>
                  </a:lnTo>
                  <a:lnTo>
                    <a:pt x="45485" y="53910"/>
                  </a:lnTo>
                  <a:lnTo>
                    <a:pt x="91558" y="38190"/>
                  </a:lnTo>
                  <a:lnTo>
                    <a:pt x="138155" y="25540"/>
                  </a:lnTo>
                  <a:lnTo>
                    <a:pt x="185215" y="15722"/>
                  </a:lnTo>
                  <a:lnTo>
                    <a:pt x="232675" y="8496"/>
                  </a:lnTo>
                  <a:lnTo>
                    <a:pt x="280474" y="3626"/>
                  </a:lnTo>
                  <a:lnTo>
                    <a:pt x="328548" y="873"/>
                  </a:lnTo>
                  <a:lnTo>
                    <a:pt x="376837" y="0"/>
                  </a:lnTo>
                  <a:lnTo>
                    <a:pt x="425277" y="767"/>
                  </a:lnTo>
                  <a:lnTo>
                    <a:pt x="473807" y="2937"/>
                  </a:lnTo>
                  <a:lnTo>
                    <a:pt x="522365" y="6272"/>
                  </a:lnTo>
                  <a:lnTo>
                    <a:pt x="570888" y="10533"/>
                  </a:lnTo>
                  <a:lnTo>
                    <a:pt x="619314" y="15484"/>
                  </a:lnTo>
                  <a:lnTo>
                    <a:pt x="667581" y="20885"/>
                  </a:lnTo>
                  <a:lnTo>
                    <a:pt x="763389" y="32086"/>
                  </a:lnTo>
                  <a:lnTo>
                    <a:pt x="815391" y="37817"/>
                  </a:lnTo>
                  <a:lnTo>
                    <a:pt x="867481" y="43165"/>
                  </a:lnTo>
                  <a:lnTo>
                    <a:pt x="919640" y="47956"/>
                  </a:lnTo>
                  <a:lnTo>
                    <a:pt x="971853" y="52017"/>
                  </a:lnTo>
                  <a:lnTo>
                    <a:pt x="1024103" y="55174"/>
                  </a:lnTo>
                  <a:lnTo>
                    <a:pt x="1076372" y="57254"/>
                  </a:lnTo>
                  <a:lnTo>
                    <a:pt x="1128645" y="58084"/>
                  </a:lnTo>
                  <a:lnTo>
                    <a:pt x="1180903" y="57491"/>
                  </a:lnTo>
                  <a:lnTo>
                    <a:pt x="1233130" y="55300"/>
                  </a:lnTo>
                  <a:lnTo>
                    <a:pt x="1285310" y="51338"/>
                  </a:lnTo>
                  <a:lnTo>
                    <a:pt x="1337426" y="45433"/>
                  </a:lnTo>
                  <a:lnTo>
                    <a:pt x="1384969" y="38669"/>
                  </a:lnTo>
                  <a:lnTo>
                    <a:pt x="1432328" y="30399"/>
                  </a:lnTo>
                  <a:lnTo>
                    <a:pt x="1479512" y="20814"/>
                  </a:lnTo>
                  <a:lnTo>
                    <a:pt x="1526530" y="10103"/>
                  </a:lnTo>
                  <a:lnTo>
                    <a:pt x="1480555" y="24935"/>
                  </a:lnTo>
                  <a:lnTo>
                    <a:pt x="1433991" y="38025"/>
                  </a:lnTo>
                  <a:lnTo>
                    <a:pt x="1386931" y="49377"/>
                  </a:lnTo>
                  <a:lnTo>
                    <a:pt x="1339475" y="58999"/>
                  </a:lnTo>
                  <a:lnTo>
                    <a:pt x="1291717" y="66897"/>
                  </a:lnTo>
                  <a:lnTo>
                    <a:pt x="1243583" y="73048"/>
                  </a:lnTo>
                  <a:lnTo>
                    <a:pt x="1195335" y="77382"/>
                  </a:lnTo>
                  <a:lnTo>
                    <a:pt x="1147001" y="80054"/>
                  </a:lnTo>
                  <a:lnTo>
                    <a:pt x="1098605" y="8121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34740" y="3720991"/>
            <a:ext cx="1526540" cy="81280"/>
          </a:xfrm>
          <a:custGeom>
            <a:avLst/>
            <a:gdLst/>
            <a:ahLst/>
            <a:cxnLst/>
            <a:rect l="l" t="t" r="r" b="b"/>
            <a:pathLst>
              <a:path w="1526540" h="81279">
                <a:moveTo>
                  <a:pt x="1098605" y="81217"/>
                </a:moveTo>
                <a:lnTo>
                  <a:pt x="1050175" y="81024"/>
                </a:lnTo>
                <a:lnTo>
                  <a:pt x="1001736" y="79629"/>
                </a:lnTo>
                <a:lnTo>
                  <a:pt x="953314" y="77186"/>
                </a:lnTo>
                <a:lnTo>
                  <a:pt x="904935" y="73849"/>
                </a:lnTo>
                <a:lnTo>
                  <a:pt x="856625" y="69770"/>
                </a:lnTo>
                <a:lnTo>
                  <a:pt x="808410" y="65105"/>
                </a:lnTo>
                <a:lnTo>
                  <a:pt x="760317" y="60005"/>
                </a:lnTo>
                <a:lnTo>
                  <a:pt x="709297" y="53808"/>
                </a:lnTo>
                <a:lnTo>
                  <a:pt x="658268" y="47466"/>
                </a:lnTo>
                <a:lnTo>
                  <a:pt x="607241" y="41245"/>
                </a:lnTo>
                <a:lnTo>
                  <a:pt x="556231" y="35412"/>
                </a:lnTo>
                <a:lnTo>
                  <a:pt x="505251" y="30233"/>
                </a:lnTo>
                <a:lnTo>
                  <a:pt x="454314" y="25974"/>
                </a:lnTo>
                <a:lnTo>
                  <a:pt x="403433" y="22900"/>
                </a:lnTo>
                <a:lnTo>
                  <a:pt x="352621" y="21279"/>
                </a:lnTo>
                <a:lnTo>
                  <a:pt x="301893" y="21375"/>
                </a:lnTo>
                <a:lnTo>
                  <a:pt x="251260" y="23456"/>
                </a:lnTo>
                <a:lnTo>
                  <a:pt x="200736" y="27787"/>
                </a:lnTo>
                <a:lnTo>
                  <a:pt x="150335" y="34635"/>
                </a:lnTo>
                <a:lnTo>
                  <a:pt x="100070" y="44265"/>
                </a:lnTo>
                <a:lnTo>
                  <a:pt x="49954" y="56944"/>
                </a:lnTo>
                <a:lnTo>
                  <a:pt x="0" y="72937"/>
                </a:lnTo>
                <a:lnTo>
                  <a:pt x="45485" y="53910"/>
                </a:lnTo>
                <a:lnTo>
                  <a:pt x="91558" y="38190"/>
                </a:lnTo>
                <a:lnTo>
                  <a:pt x="138155" y="25540"/>
                </a:lnTo>
                <a:lnTo>
                  <a:pt x="185215" y="15722"/>
                </a:lnTo>
                <a:lnTo>
                  <a:pt x="232675" y="8496"/>
                </a:lnTo>
                <a:lnTo>
                  <a:pt x="280474" y="3626"/>
                </a:lnTo>
                <a:lnTo>
                  <a:pt x="328548" y="873"/>
                </a:lnTo>
                <a:lnTo>
                  <a:pt x="376837" y="0"/>
                </a:lnTo>
                <a:lnTo>
                  <a:pt x="425277" y="767"/>
                </a:lnTo>
                <a:lnTo>
                  <a:pt x="473807" y="2937"/>
                </a:lnTo>
                <a:lnTo>
                  <a:pt x="522365" y="6272"/>
                </a:lnTo>
                <a:lnTo>
                  <a:pt x="570888" y="10533"/>
                </a:lnTo>
                <a:lnTo>
                  <a:pt x="619314" y="15484"/>
                </a:lnTo>
                <a:lnTo>
                  <a:pt x="667581" y="20885"/>
                </a:lnTo>
                <a:lnTo>
                  <a:pt x="763389" y="32086"/>
                </a:lnTo>
                <a:lnTo>
                  <a:pt x="815391" y="37817"/>
                </a:lnTo>
                <a:lnTo>
                  <a:pt x="867481" y="43165"/>
                </a:lnTo>
                <a:lnTo>
                  <a:pt x="919640" y="47956"/>
                </a:lnTo>
                <a:lnTo>
                  <a:pt x="971853" y="52017"/>
                </a:lnTo>
                <a:lnTo>
                  <a:pt x="1024103" y="55174"/>
                </a:lnTo>
                <a:lnTo>
                  <a:pt x="1076372" y="57254"/>
                </a:lnTo>
                <a:lnTo>
                  <a:pt x="1128645" y="58084"/>
                </a:lnTo>
                <a:lnTo>
                  <a:pt x="1180903" y="57491"/>
                </a:lnTo>
                <a:lnTo>
                  <a:pt x="1233130" y="55300"/>
                </a:lnTo>
                <a:lnTo>
                  <a:pt x="1285310" y="51338"/>
                </a:lnTo>
                <a:lnTo>
                  <a:pt x="1337426" y="45433"/>
                </a:lnTo>
                <a:lnTo>
                  <a:pt x="1384969" y="38669"/>
                </a:lnTo>
                <a:lnTo>
                  <a:pt x="1432328" y="30399"/>
                </a:lnTo>
                <a:lnTo>
                  <a:pt x="1479512" y="20814"/>
                </a:lnTo>
                <a:lnTo>
                  <a:pt x="1526530" y="10103"/>
                </a:lnTo>
                <a:lnTo>
                  <a:pt x="1480555" y="24935"/>
                </a:lnTo>
                <a:lnTo>
                  <a:pt x="1433991" y="38025"/>
                </a:lnTo>
                <a:lnTo>
                  <a:pt x="1386931" y="49377"/>
                </a:lnTo>
                <a:lnTo>
                  <a:pt x="1339475" y="58999"/>
                </a:lnTo>
                <a:lnTo>
                  <a:pt x="1291717" y="66897"/>
                </a:lnTo>
                <a:lnTo>
                  <a:pt x="1243583" y="73048"/>
                </a:lnTo>
                <a:lnTo>
                  <a:pt x="1195335" y="77382"/>
                </a:lnTo>
                <a:lnTo>
                  <a:pt x="1147001" y="80054"/>
                </a:lnTo>
                <a:lnTo>
                  <a:pt x="1098605" y="812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502179" y="3038204"/>
            <a:ext cx="342709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latin typeface="Source Sans Pro"/>
                <a:cs typeface="Source Sans Pro"/>
              </a:rPr>
              <a:t>What</a:t>
            </a:r>
            <a:r>
              <a:rPr sz="3000" b="1" spc="-10" dirty="0">
                <a:latin typeface="Source Sans Pro"/>
                <a:cs typeface="Source Sans Pro"/>
              </a:rPr>
              <a:t> </a:t>
            </a:r>
            <a:r>
              <a:rPr sz="3000" b="1" dirty="0">
                <a:latin typeface="Source Sans Pro"/>
                <a:cs typeface="Source Sans Pro"/>
              </a:rPr>
              <a:t>We</a:t>
            </a:r>
            <a:r>
              <a:rPr sz="3000" b="1" spc="-5" dirty="0">
                <a:latin typeface="Source Sans Pro"/>
                <a:cs typeface="Source Sans Pro"/>
              </a:rPr>
              <a:t> </a:t>
            </a:r>
            <a:r>
              <a:rPr sz="3000" b="1" spc="-10" dirty="0">
                <a:latin typeface="Source Sans Pro"/>
                <a:cs typeface="Source Sans Pro"/>
              </a:rPr>
              <a:t>Experience</a:t>
            </a:r>
            <a:endParaRPr sz="3000">
              <a:latin typeface="Source Sans Pro"/>
              <a:cs typeface="Source Sans Pr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55285" y="4302614"/>
            <a:ext cx="3721100" cy="871219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427990" marR="5080" indent="-415925">
              <a:lnSpc>
                <a:spcPts val="3300"/>
              </a:lnSpc>
              <a:spcBef>
                <a:spcPts val="259"/>
              </a:spcBef>
            </a:pPr>
            <a:r>
              <a:rPr sz="2800" dirty="0">
                <a:latin typeface="Source Sans Pro"/>
                <a:cs typeface="Source Sans Pro"/>
              </a:rPr>
              <a:t>People</a:t>
            </a:r>
            <a:r>
              <a:rPr sz="2800" spc="-50" dirty="0">
                <a:latin typeface="Source Sans Pro"/>
                <a:cs typeface="Source Sans Pro"/>
              </a:rPr>
              <a:t> </a:t>
            </a:r>
            <a:r>
              <a:rPr sz="2800" dirty="0">
                <a:latin typeface="Source Sans Pro"/>
                <a:cs typeface="Source Sans Pro"/>
              </a:rPr>
              <a:t>don’t</a:t>
            </a:r>
            <a:r>
              <a:rPr sz="2800" spc="-45" dirty="0">
                <a:latin typeface="Source Sans Pro"/>
                <a:cs typeface="Source Sans Pro"/>
              </a:rPr>
              <a:t> </a:t>
            </a:r>
            <a:r>
              <a:rPr sz="2800" spc="-10" dirty="0">
                <a:latin typeface="Source Sans Pro"/>
                <a:cs typeface="Source Sans Pro"/>
              </a:rPr>
              <a:t>understand </a:t>
            </a:r>
            <a:r>
              <a:rPr sz="2800" dirty="0">
                <a:latin typeface="Source Sans Pro"/>
                <a:cs typeface="Source Sans Pro"/>
              </a:rPr>
              <a:t>what</a:t>
            </a:r>
            <a:r>
              <a:rPr sz="2800" spc="-70" dirty="0">
                <a:latin typeface="Source Sans Pro"/>
                <a:cs typeface="Source Sans Pro"/>
              </a:rPr>
              <a:t> </a:t>
            </a:r>
            <a:r>
              <a:rPr sz="2800" dirty="0">
                <a:latin typeface="Source Sans Pro"/>
                <a:cs typeface="Source Sans Pro"/>
              </a:rPr>
              <a:t>they</a:t>
            </a:r>
            <a:r>
              <a:rPr sz="2800" spc="-65" dirty="0">
                <a:latin typeface="Source Sans Pro"/>
                <a:cs typeface="Source Sans Pro"/>
              </a:rPr>
              <a:t> </a:t>
            </a:r>
            <a:r>
              <a:rPr sz="2800" dirty="0">
                <a:latin typeface="Source Sans Pro"/>
                <a:cs typeface="Source Sans Pro"/>
              </a:rPr>
              <a:t>can’t</a:t>
            </a:r>
            <a:r>
              <a:rPr sz="2800" spc="-65" dirty="0">
                <a:latin typeface="Source Sans Pro"/>
                <a:cs typeface="Source Sans Pro"/>
              </a:rPr>
              <a:t> </a:t>
            </a:r>
            <a:r>
              <a:rPr sz="2800" spc="-25" dirty="0">
                <a:latin typeface="Source Sans Pro"/>
                <a:cs typeface="Source Sans Pro"/>
              </a:rPr>
              <a:t>see</a:t>
            </a:r>
            <a:endParaRPr sz="2800">
              <a:latin typeface="Source Sans Pro"/>
              <a:cs typeface="Source Sans Pr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12423" y="5559914"/>
            <a:ext cx="3806825" cy="871219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435100" marR="5080" indent="-1423035">
              <a:lnSpc>
                <a:spcPts val="3300"/>
              </a:lnSpc>
              <a:spcBef>
                <a:spcPts val="259"/>
              </a:spcBef>
            </a:pPr>
            <a:r>
              <a:rPr sz="2800" dirty="0">
                <a:latin typeface="Source Sans Pro"/>
                <a:cs typeface="Source Sans Pro"/>
              </a:rPr>
              <a:t>Other</a:t>
            </a:r>
            <a:r>
              <a:rPr sz="2800" spc="-60" dirty="0">
                <a:latin typeface="Source Sans Pro"/>
                <a:cs typeface="Source Sans Pro"/>
              </a:rPr>
              <a:t> </a:t>
            </a:r>
            <a:r>
              <a:rPr sz="2800" dirty="0">
                <a:latin typeface="Source Sans Pro"/>
                <a:cs typeface="Source Sans Pro"/>
              </a:rPr>
              <a:t>people</a:t>
            </a:r>
            <a:r>
              <a:rPr sz="2800" spc="-60" dirty="0">
                <a:latin typeface="Source Sans Pro"/>
                <a:cs typeface="Source Sans Pro"/>
              </a:rPr>
              <a:t> </a:t>
            </a:r>
            <a:r>
              <a:rPr sz="2800" dirty="0">
                <a:latin typeface="Source Sans Pro"/>
                <a:cs typeface="Source Sans Pro"/>
              </a:rPr>
              <a:t>aren’t</a:t>
            </a:r>
            <a:r>
              <a:rPr sz="2800" spc="-55" dirty="0">
                <a:latin typeface="Source Sans Pro"/>
                <a:cs typeface="Source Sans Pro"/>
              </a:rPr>
              <a:t> </a:t>
            </a:r>
            <a:r>
              <a:rPr sz="2800" spc="-10" dirty="0">
                <a:latin typeface="Source Sans Pro"/>
                <a:cs typeface="Source Sans Pro"/>
              </a:rPr>
              <a:t>living </a:t>
            </a:r>
            <a:r>
              <a:rPr sz="2800" dirty="0">
                <a:latin typeface="Source Sans Pro"/>
                <a:cs typeface="Source Sans Pro"/>
              </a:rPr>
              <a:t>with</a:t>
            </a:r>
            <a:r>
              <a:rPr sz="2800" spc="-55" dirty="0">
                <a:latin typeface="Source Sans Pro"/>
                <a:cs typeface="Source Sans Pro"/>
              </a:rPr>
              <a:t> </a:t>
            </a:r>
            <a:r>
              <a:rPr sz="2800" spc="-25" dirty="0">
                <a:latin typeface="Source Sans Pro"/>
                <a:cs typeface="Source Sans Pro"/>
              </a:rPr>
              <a:t>it</a:t>
            </a:r>
            <a:endParaRPr sz="2800">
              <a:latin typeface="Source Sans Pro"/>
              <a:cs typeface="Source Sans Pr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17359" y="6817214"/>
            <a:ext cx="3396615" cy="871219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575310" marR="5080" indent="-563245">
              <a:lnSpc>
                <a:spcPts val="3300"/>
              </a:lnSpc>
              <a:spcBef>
                <a:spcPts val="259"/>
              </a:spcBef>
            </a:pPr>
            <a:r>
              <a:rPr sz="2800" dirty="0">
                <a:latin typeface="Source Sans Pro"/>
                <a:cs typeface="Source Sans Pro"/>
              </a:rPr>
              <a:t>Being</a:t>
            </a:r>
            <a:r>
              <a:rPr sz="2800" spc="-60" dirty="0">
                <a:latin typeface="Source Sans Pro"/>
                <a:cs typeface="Source Sans Pro"/>
              </a:rPr>
              <a:t> </a:t>
            </a:r>
            <a:r>
              <a:rPr sz="2800" dirty="0">
                <a:latin typeface="Source Sans Pro"/>
                <a:cs typeface="Source Sans Pro"/>
              </a:rPr>
              <a:t>dismissed</a:t>
            </a:r>
            <a:r>
              <a:rPr sz="2800" spc="-60" dirty="0">
                <a:latin typeface="Source Sans Pro"/>
                <a:cs typeface="Source Sans Pro"/>
              </a:rPr>
              <a:t> </a:t>
            </a:r>
            <a:r>
              <a:rPr sz="2800" dirty="0">
                <a:latin typeface="Source Sans Pro"/>
                <a:cs typeface="Source Sans Pro"/>
              </a:rPr>
              <a:t>or</a:t>
            </a:r>
            <a:r>
              <a:rPr sz="2800" spc="-60" dirty="0">
                <a:latin typeface="Source Sans Pro"/>
                <a:cs typeface="Source Sans Pro"/>
              </a:rPr>
              <a:t> </a:t>
            </a:r>
            <a:r>
              <a:rPr sz="2800" spc="-25" dirty="0">
                <a:latin typeface="Source Sans Pro"/>
                <a:cs typeface="Source Sans Pro"/>
              </a:rPr>
              <a:t>not </a:t>
            </a:r>
            <a:r>
              <a:rPr sz="2800" dirty="0">
                <a:latin typeface="Source Sans Pro"/>
                <a:cs typeface="Source Sans Pro"/>
              </a:rPr>
              <a:t>taken</a:t>
            </a:r>
            <a:r>
              <a:rPr sz="2800" spc="-75" dirty="0">
                <a:latin typeface="Source Sans Pro"/>
                <a:cs typeface="Source Sans Pro"/>
              </a:rPr>
              <a:t> </a:t>
            </a:r>
            <a:r>
              <a:rPr sz="2800" spc="-10" dirty="0">
                <a:latin typeface="Source Sans Pro"/>
                <a:cs typeface="Source Sans Pro"/>
              </a:rPr>
              <a:t>seriously</a:t>
            </a:r>
            <a:endParaRPr sz="2800">
              <a:latin typeface="Source Sans Pro"/>
              <a:cs typeface="Source Sans Pr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54380" y="8074514"/>
            <a:ext cx="39223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>
                <a:latin typeface="Source Sans Pro"/>
                <a:cs typeface="Source Sans Pro"/>
              </a:rPr>
              <a:t>Assumptions/Judgements</a:t>
            </a:r>
            <a:endParaRPr sz="2800">
              <a:latin typeface="Source Sans Pro"/>
              <a:cs typeface="Source Sans Pr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120857" y="8912714"/>
            <a:ext cx="218948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Source Sans Pro"/>
                <a:cs typeface="Source Sans Pro"/>
              </a:rPr>
              <a:t>Less</a:t>
            </a:r>
            <a:r>
              <a:rPr sz="2800" spc="-60" dirty="0">
                <a:latin typeface="Source Sans Pro"/>
                <a:cs typeface="Source Sans Pro"/>
              </a:rPr>
              <a:t> </a:t>
            </a:r>
            <a:r>
              <a:rPr sz="2800" spc="-10" dirty="0">
                <a:latin typeface="Source Sans Pro"/>
                <a:cs typeface="Source Sans Pro"/>
              </a:rPr>
              <a:t>resources</a:t>
            </a:r>
            <a:endParaRPr sz="2800">
              <a:latin typeface="Source Sans Pro"/>
              <a:cs typeface="Source Sans Pr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733900" y="3028774"/>
            <a:ext cx="27279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latin typeface="Source Sans Pro"/>
                <a:cs typeface="Source Sans Pro"/>
              </a:rPr>
              <a:t>What</a:t>
            </a:r>
            <a:r>
              <a:rPr sz="3000" b="1" spc="-25" dirty="0">
                <a:latin typeface="Source Sans Pro"/>
                <a:cs typeface="Source Sans Pro"/>
              </a:rPr>
              <a:t> </a:t>
            </a:r>
            <a:r>
              <a:rPr sz="3000" b="1" dirty="0">
                <a:latin typeface="Source Sans Pro"/>
                <a:cs typeface="Source Sans Pro"/>
              </a:rPr>
              <a:t>We</a:t>
            </a:r>
            <a:r>
              <a:rPr sz="3000" b="1" spc="-25" dirty="0">
                <a:latin typeface="Source Sans Pro"/>
                <a:cs typeface="Source Sans Pro"/>
              </a:rPr>
              <a:t> </a:t>
            </a:r>
            <a:r>
              <a:rPr sz="3000" b="1" dirty="0">
                <a:latin typeface="Source Sans Pro"/>
                <a:cs typeface="Source Sans Pro"/>
              </a:rPr>
              <a:t>Can</a:t>
            </a:r>
            <a:r>
              <a:rPr sz="3000" b="1" spc="-25" dirty="0">
                <a:latin typeface="Source Sans Pro"/>
                <a:cs typeface="Source Sans Pro"/>
              </a:rPr>
              <a:t> Do</a:t>
            </a:r>
            <a:endParaRPr sz="3000">
              <a:latin typeface="Source Sans Pro"/>
              <a:cs typeface="Source Sans Pr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222641" y="4305154"/>
            <a:ext cx="17506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Source Sans Pro"/>
                <a:cs typeface="Source Sans Pro"/>
              </a:rPr>
              <a:t>Talk</a:t>
            </a:r>
            <a:r>
              <a:rPr sz="2800" spc="-45" dirty="0">
                <a:latin typeface="Source Sans Pro"/>
                <a:cs typeface="Source Sans Pro"/>
              </a:rPr>
              <a:t> </a:t>
            </a:r>
            <a:r>
              <a:rPr sz="2800" spc="-10" dirty="0">
                <a:latin typeface="Source Sans Pro"/>
                <a:cs typeface="Source Sans Pro"/>
              </a:rPr>
              <a:t>openly</a:t>
            </a:r>
            <a:endParaRPr sz="2800">
              <a:latin typeface="Source Sans Pro"/>
              <a:cs typeface="Source Sans Pr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06145" y="5227136"/>
            <a:ext cx="3783965" cy="1511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6100"/>
              </a:lnSpc>
              <a:spcBef>
                <a:spcPts val="100"/>
              </a:spcBef>
            </a:pPr>
            <a:r>
              <a:rPr sz="2800" dirty="0">
                <a:latin typeface="Source Sans Pro"/>
                <a:cs typeface="Source Sans Pro"/>
              </a:rPr>
              <a:t>Make</a:t>
            </a:r>
            <a:r>
              <a:rPr sz="2800" spc="-95" dirty="0">
                <a:latin typeface="Source Sans Pro"/>
                <a:cs typeface="Source Sans Pro"/>
              </a:rPr>
              <a:t> </a:t>
            </a:r>
            <a:r>
              <a:rPr sz="2800" dirty="0">
                <a:latin typeface="Source Sans Pro"/>
                <a:cs typeface="Source Sans Pro"/>
              </a:rPr>
              <a:t>connections</a:t>
            </a:r>
            <a:r>
              <a:rPr sz="2800" spc="-90" dirty="0">
                <a:latin typeface="Source Sans Pro"/>
                <a:cs typeface="Source Sans Pro"/>
              </a:rPr>
              <a:t> </a:t>
            </a:r>
            <a:r>
              <a:rPr sz="2800" spc="-10" dirty="0">
                <a:latin typeface="Source Sans Pro"/>
                <a:cs typeface="Source Sans Pro"/>
              </a:rPr>
              <a:t>(inside </a:t>
            </a:r>
            <a:r>
              <a:rPr sz="2800" dirty="0">
                <a:latin typeface="Source Sans Pro"/>
                <a:cs typeface="Source Sans Pro"/>
              </a:rPr>
              <a:t>and</a:t>
            </a:r>
            <a:r>
              <a:rPr sz="2800" spc="-55" dirty="0">
                <a:latin typeface="Source Sans Pro"/>
                <a:cs typeface="Source Sans Pro"/>
              </a:rPr>
              <a:t> </a:t>
            </a:r>
            <a:r>
              <a:rPr sz="2800" dirty="0">
                <a:latin typeface="Source Sans Pro"/>
                <a:cs typeface="Source Sans Pro"/>
              </a:rPr>
              <a:t>outside</a:t>
            </a:r>
            <a:r>
              <a:rPr sz="2800" spc="-55" dirty="0">
                <a:latin typeface="Source Sans Pro"/>
                <a:cs typeface="Source Sans Pro"/>
              </a:rPr>
              <a:t> </a:t>
            </a:r>
            <a:r>
              <a:rPr sz="2800" spc="-25" dirty="0">
                <a:latin typeface="Source Sans Pro"/>
                <a:cs typeface="Source Sans Pro"/>
              </a:rPr>
              <a:t>our </a:t>
            </a:r>
            <a:r>
              <a:rPr sz="2800" spc="-10" dirty="0">
                <a:latin typeface="Source Sans Pro"/>
                <a:cs typeface="Source Sans Pro"/>
              </a:rPr>
              <a:t>community)</a:t>
            </a:r>
            <a:endParaRPr sz="2800">
              <a:latin typeface="Source Sans Pro"/>
              <a:cs typeface="Source Sans Pr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04111" y="7276954"/>
            <a:ext cx="29876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Source Sans Pro"/>
                <a:cs typeface="Source Sans Pro"/>
              </a:rPr>
              <a:t>Advocate</a:t>
            </a:r>
            <a:r>
              <a:rPr sz="2800" spc="-50" dirty="0">
                <a:latin typeface="Source Sans Pro"/>
                <a:cs typeface="Source Sans Pro"/>
              </a:rPr>
              <a:t> </a:t>
            </a:r>
            <a:r>
              <a:rPr sz="2800" dirty="0">
                <a:latin typeface="Source Sans Pro"/>
                <a:cs typeface="Source Sans Pro"/>
              </a:rPr>
              <a:t>&amp;</a:t>
            </a:r>
            <a:r>
              <a:rPr sz="2800" spc="-45" dirty="0">
                <a:latin typeface="Source Sans Pro"/>
                <a:cs typeface="Source Sans Pro"/>
              </a:rPr>
              <a:t> </a:t>
            </a:r>
            <a:r>
              <a:rPr sz="2800" spc="-10" dirty="0">
                <a:latin typeface="Source Sans Pro"/>
                <a:cs typeface="Source Sans Pro"/>
              </a:rPr>
              <a:t>Educate</a:t>
            </a:r>
            <a:endParaRPr sz="2800">
              <a:latin typeface="Source Sans Pro"/>
              <a:cs typeface="Source Sans Pr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164622" y="8198935"/>
            <a:ext cx="3866515" cy="1511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6100"/>
              </a:lnSpc>
              <a:spcBef>
                <a:spcPts val="100"/>
              </a:spcBef>
            </a:pPr>
            <a:r>
              <a:rPr sz="2800" dirty="0">
                <a:latin typeface="Source Sans Pro"/>
                <a:cs typeface="Source Sans Pro"/>
              </a:rPr>
              <a:t>Recognize</a:t>
            </a:r>
            <a:r>
              <a:rPr sz="2800" spc="-70" dirty="0">
                <a:latin typeface="Source Sans Pro"/>
                <a:cs typeface="Source Sans Pro"/>
              </a:rPr>
              <a:t> </a:t>
            </a:r>
            <a:r>
              <a:rPr sz="2800" dirty="0">
                <a:latin typeface="Source Sans Pro"/>
                <a:cs typeface="Source Sans Pro"/>
              </a:rPr>
              <a:t>that</a:t>
            </a:r>
            <a:r>
              <a:rPr sz="2800" spc="-65" dirty="0">
                <a:latin typeface="Source Sans Pro"/>
                <a:cs typeface="Source Sans Pro"/>
              </a:rPr>
              <a:t> </a:t>
            </a:r>
            <a:r>
              <a:rPr sz="2800" spc="-10" dirty="0">
                <a:latin typeface="Source Sans Pro"/>
                <a:cs typeface="Source Sans Pro"/>
              </a:rPr>
              <a:t>someone </a:t>
            </a:r>
            <a:r>
              <a:rPr sz="2800" dirty="0">
                <a:latin typeface="Source Sans Pro"/>
                <a:cs typeface="Source Sans Pro"/>
              </a:rPr>
              <a:t>else</a:t>
            </a:r>
            <a:r>
              <a:rPr sz="2800" spc="-50" dirty="0">
                <a:latin typeface="Source Sans Pro"/>
                <a:cs typeface="Source Sans Pro"/>
              </a:rPr>
              <a:t> </a:t>
            </a:r>
            <a:r>
              <a:rPr sz="2800" dirty="0">
                <a:latin typeface="Source Sans Pro"/>
                <a:cs typeface="Source Sans Pro"/>
              </a:rPr>
              <a:t>may</a:t>
            </a:r>
            <a:r>
              <a:rPr sz="2800" spc="-50" dirty="0">
                <a:latin typeface="Source Sans Pro"/>
                <a:cs typeface="Source Sans Pro"/>
              </a:rPr>
              <a:t> </a:t>
            </a:r>
            <a:r>
              <a:rPr sz="2800" dirty="0">
                <a:latin typeface="Source Sans Pro"/>
                <a:cs typeface="Source Sans Pro"/>
              </a:rPr>
              <a:t>have</a:t>
            </a:r>
            <a:r>
              <a:rPr sz="2800" spc="-50" dirty="0">
                <a:latin typeface="Source Sans Pro"/>
                <a:cs typeface="Source Sans Pro"/>
              </a:rPr>
              <a:t> </a:t>
            </a:r>
            <a:r>
              <a:rPr sz="2800" dirty="0">
                <a:latin typeface="Source Sans Pro"/>
                <a:cs typeface="Source Sans Pro"/>
              </a:rPr>
              <a:t>an</a:t>
            </a:r>
            <a:r>
              <a:rPr sz="2800" spc="-45" dirty="0">
                <a:latin typeface="Source Sans Pro"/>
                <a:cs typeface="Source Sans Pro"/>
              </a:rPr>
              <a:t> </a:t>
            </a:r>
            <a:r>
              <a:rPr sz="2800" spc="-10" dirty="0">
                <a:latin typeface="Source Sans Pro"/>
                <a:cs typeface="Source Sans Pro"/>
              </a:rPr>
              <a:t>invisible disability</a:t>
            </a:r>
            <a:endParaRPr sz="2800">
              <a:latin typeface="Source Sans Pro"/>
              <a:cs typeface="Source Sans Pro"/>
            </a:endParaRPr>
          </a:p>
        </p:txBody>
      </p:sp>
      <p:sp>
        <p:nv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52362" y="3786822"/>
            <a:ext cx="1526540" cy="81280"/>
          </a:xfrm>
          <a:custGeom>
            <a:avLst/>
            <a:gdLst/>
            <a:ahLst/>
            <a:cxnLst/>
            <a:rect l="l" t="t" r="r" b="b"/>
            <a:pathLst>
              <a:path w="1526539" h="81279">
                <a:moveTo>
                  <a:pt x="1098605" y="81217"/>
                </a:moveTo>
                <a:lnTo>
                  <a:pt x="1050175" y="81024"/>
                </a:lnTo>
                <a:lnTo>
                  <a:pt x="1001736" y="79629"/>
                </a:lnTo>
                <a:lnTo>
                  <a:pt x="953314" y="77186"/>
                </a:lnTo>
                <a:lnTo>
                  <a:pt x="904935" y="73849"/>
                </a:lnTo>
                <a:lnTo>
                  <a:pt x="856625" y="69770"/>
                </a:lnTo>
                <a:lnTo>
                  <a:pt x="808410" y="65105"/>
                </a:lnTo>
                <a:lnTo>
                  <a:pt x="760317" y="60005"/>
                </a:lnTo>
                <a:lnTo>
                  <a:pt x="709297" y="53808"/>
                </a:lnTo>
                <a:lnTo>
                  <a:pt x="658268" y="47466"/>
                </a:lnTo>
                <a:lnTo>
                  <a:pt x="607241" y="41245"/>
                </a:lnTo>
                <a:lnTo>
                  <a:pt x="556231" y="35412"/>
                </a:lnTo>
                <a:lnTo>
                  <a:pt x="505251" y="30233"/>
                </a:lnTo>
                <a:lnTo>
                  <a:pt x="454314" y="25974"/>
                </a:lnTo>
                <a:lnTo>
                  <a:pt x="403433" y="22900"/>
                </a:lnTo>
                <a:lnTo>
                  <a:pt x="352621" y="21279"/>
                </a:lnTo>
                <a:lnTo>
                  <a:pt x="301893" y="21375"/>
                </a:lnTo>
                <a:lnTo>
                  <a:pt x="251260" y="23456"/>
                </a:lnTo>
                <a:lnTo>
                  <a:pt x="200736" y="27787"/>
                </a:lnTo>
                <a:lnTo>
                  <a:pt x="150335" y="34635"/>
                </a:lnTo>
                <a:lnTo>
                  <a:pt x="100070" y="44265"/>
                </a:lnTo>
                <a:lnTo>
                  <a:pt x="49954" y="56944"/>
                </a:lnTo>
                <a:lnTo>
                  <a:pt x="0" y="72937"/>
                </a:lnTo>
                <a:lnTo>
                  <a:pt x="45485" y="53910"/>
                </a:lnTo>
                <a:lnTo>
                  <a:pt x="91558" y="38190"/>
                </a:lnTo>
                <a:lnTo>
                  <a:pt x="138155" y="25540"/>
                </a:lnTo>
                <a:lnTo>
                  <a:pt x="185215" y="15722"/>
                </a:lnTo>
                <a:lnTo>
                  <a:pt x="232675" y="8496"/>
                </a:lnTo>
                <a:lnTo>
                  <a:pt x="280474" y="3626"/>
                </a:lnTo>
                <a:lnTo>
                  <a:pt x="328548" y="873"/>
                </a:lnTo>
                <a:lnTo>
                  <a:pt x="376837" y="0"/>
                </a:lnTo>
                <a:lnTo>
                  <a:pt x="425277" y="767"/>
                </a:lnTo>
                <a:lnTo>
                  <a:pt x="473807" y="2937"/>
                </a:lnTo>
                <a:lnTo>
                  <a:pt x="522365" y="6272"/>
                </a:lnTo>
                <a:lnTo>
                  <a:pt x="570888" y="10533"/>
                </a:lnTo>
                <a:lnTo>
                  <a:pt x="619314" y="15484"/>
                </a:lnTo>
                <a:lnTo>
                  <a:pt x="667581" y="20885"/>
                </a:lnTo>
                <a:lnTo>
                  <a:pt x="763389" y="32086"/>
                </a:lnTo>
                <a:lnTo>
                  <a:pt x="815391" y="37817"/>
                </a:lnTo>
                <a:lnTo>
                  <a:pt x="867481" y="43165"/>
                </a:lnTo>
                <a:lnTo>
                  <a:pt x="919640" y="47956"/>
                </a:lnTo>
                <a:lnTo>
                  <a:pt x="971853" y="52017"/>
                </a:lnTo>
                <a:lnTo>
                  <a:pt x="1024103" y="55174"/>
                </a:lnTo>
                <a:lnTo>
                  <a:pt x="1076372" y="57254"/>
                </a:lnTo>
                <a:lnTo>
                  <a:pt x="1128645" y="58084"/>
                </a:lnTo>
                <a:lnTo>
                  <a:pt x="1180903" y="57491"/>
                </a:lnTo>
                <a:lnTo>
                  <a:pt x="1233130" y="55300"/>
                </a:lnTo>
                <a:lnTo>
                  <a:pt x="1285310" y="51338"/>
                </a:lnTo>
                <a:lnTo>
                  <a:pt x="1337426" y="45433"/>
                </a:lnTo>
                <a:lnTo>
                  <a:pt x="1384969" y="38669"/>
                </a:lnTo>
                <a:lnTo>
                  <a:pt x="1432328" y="30399"/>
                </a:lnTo>
                <a:lnTo>
                  <a:pt x="1479512" y="20814"/>
                </a:lnTo>
                <a:lnTo>
                  <a:pt x="1526530" y="10103"/>
                </a:lnTo>
                <a:lnTo>
                  <a:pt x="1480555" y="24935"/>
                </a:lnTo>
                <a:lnTo>
                  <a:pt x="1433991" y="38025"/>
                </a:lnTo>
                <a:lnTo>
                  <a:pt x="1386931" y="49377"/>
                </a:lnTo>
                <a:lnTo>
                  <a:pt x="1339475" y="58999"/>
                </a:lnTo>
                <a:lnTo>
                  <a:pt x="1291717" y="66897"/>
                </a:lnTo>
                <a:lnTo>
                  <a:pt x="1243583" y="73048"/>
                </a:lnTo>
                <a:lnTo>
                  <a:pt x="1195335" y="77382"/>
                </a:lnTo>
                <a:lnTo>
                  <a:pt x="1147001" y="80054"/>
                </a:lnTo>
                <a:lnTo>
                  <a:pt x="1098605" y="812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3377478" y="1019250"/>
            <a:ext cx="3945254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latin typeface="Source Sans Pro"/>
                <a:cs typeface="Source Sans Pro"/>
              </a:rPr>
              <a:t>My</a:t>
            </a:r>
            <a:r>
              <a:rPr sz="3000" b="1" spc="-35" dirty="0">
                <a:latin typeface="Source Sans Pro"/>
                <a:cs typeface="Source Sans Pro"/>
              </a:rPr>
              <a:t> </a:t>
            </a:r>
            <a:r>
              <a:rPr sz="3000" b="1" dirty="0">
                <a:latin typeface="Source Sans Pro"/>
                <a:cs typeface="Source Sans Pro"/>
              </a:rPr>
              <a:t>Invisible</a:t>
            </a:r>
            <a:r>
              <a:rPr sz="3000" b="1" spc="-30" dirty="0">
                <a:latin typeface="Source Sans Pro"/>
                <a:cs typeface="Source Sans Pro"/>
              </a:rPr>
              <a:t> </a:t>
            </a:r>
            <a:r>
              <a:rPr sz="3000" b="1" spc="-10" dirty="0">
                <a:latin typeface="Source Sans Pro"/>
                <a:cs typeface="Source Sans Pro"/>
              </a:rPr>
              <a:t>Challenges</a:t>
            </a:r>
            <a:endParaRPr sz="3000">
              <a:latin typeface="Source Sans Pro"/>
              <a:cs typeface="Source Sans Pr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509772" y="2086837"/>
            <a:ext cx="4061460" cy="6959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0050" marR="392430" indent="-635" algn="ctr">
              <a:lnSpc>
                <a:spcPct val="116100"/>
              </a:lnSpc>
              <a:spcBef>
                <a:spcPts val="100"/>
              </a:spcBef>
            </a:pPr>
            <a:r>
              <a:rPr sz="2800" dirty="0">
                <a:latin typeface="Source Sans Pro"/>
                <a:cs typeface="Source Sans Pro"/>
              </a:rPr>
              <a:t>Chronic</a:t>
            </a:r>
            <a:r>
              <a:rPr sz="2800" spc="-85" dirty="0">
                <a:latin typeface="Source Sans Pro"/>
                <a:cs typeface="Source Sans Pro"/>
              </a:rPr>
              <a:t> </a:t>
            </a:r>
            <a:r>
              <a:rPr sz="2800" spc="-10" dirty="0">
                <a:latin typeface="Source Sans Pro"/>
                <a:cs typeface="Source Sans Pro"/>
              </a:rPr>
              <a:t>insomnia </a:t>
            </a:r>
            <a:r>
              <a:rPr sz="2800" dirty="0">
                <a:latin typeface="Source Sans Pro"/>
                <a:cs typeface="Source Sans Pro"/>
              </a:rPr>
              <a:t>Adrenal</a:t>
            </a:r>
            <a:r>
              <a:rPr sz="2800" spc="-85" dirty="0">
                <a:latin typeface="Source Sans Pro"/>
                <a:cs typeface="Source Sans Pro"/>
              </a:rPr>
              <a:t> </a:t>
            </a:r>
            <a:r>
              <a:rPr sz="2800" spc="-10" dirty="0">
                <a:latin typeface="Source Sans Pro"/>
                <a:cs typeface="Source Sans Pro"/>
              </a:rPr>
              <a:t>dysfunction Overstimulation Seizure-</a:t>
            </a:r>
            <a:r>
              <a:rPr sz="2800" dirty="0">
                <a:latin typeface="Source Sans Pro"/>
                <a:cs typeface="Source Sans Pro"/>
              </a:rPr>
              <a:t>like</a:t>
            </a:r>
            <a:r>
              <a:rPr sz="2800" spc="-20" dirty="0">
                <a:latin typeface="Source Sans Pro"/>
                <a:cs typeface="Source Sans Pro"/>
              </a:rPr>
              <a:t> </a:t>
            </a:r>
            <a:r>
              <a:rPr sz="2800" spc="-10" dirty="0">
                <a:latin typeface="Source Sans Pro"/>
                <a:cs typeface="Source Sans Pro"/>
              </a:rPr>
              <a:t>episodes </a:t>
            </a:r>
            <a:r>
              <a:rPr sz="2800" dirty="0">
                <a:latin typeface="Source Sans Pro"/>
                <a:cs typeface="Source Sans Pro"/>
              </a:rPr>
              <a:t>Chronic</a:t>
            </a:r>
            <a:r>
              <a:rPr sz="2800" spc="-85" dirty="0">
                <a:latin typeface="Source Sans Pro"/>
                <a:cs typeface="Source Sans Pro"/>
              </a:rPr>
              <a:t> </a:t>
            </a:r>
            <a:r>
              <a:rPr sz="2800" spc="-10" dirty="0">
                <a:latin typeface="Source Sans Pro"/>
                <a:cs typeface="Source Sans Pro"/>
              </a:rPr>
              <a:t>fatigue </a:t>
            </a:r>
            <a:r>
              <a:rPr sz="2800" dirty="0">
                <a:latin typeface="Source Sans Pro"/>
                <a:cs typeface="Source Sans Pro"/>
              </a:rPr>
              <a:t>Balance</a:t>
            </a:r>
            <a:r>
              <a:rPr sz="2800" spc="-95" dirty="0">
                <a:latin typeface="Source Sans Pro"/>
                <a:cs typeface="Source Sans Pro"/>
              </a:rPr>
              <a:t> </a:t>
            </a:r>
            <a:r>
              <a:rPr sz="2800" spc="-10" dirty="0">
                <a:latin typeface="Source Sans Pro"/>
                <a:cs typeface="Source Sans Pro"/>
              </a:rPr>
              <a:t>issues </a:t>
            </a:r>
            <a:r>
              <a:rPr sz="2800" dirty="0">
                <a:latin typeface="Source Sans Pro"/>
                <a:cs typeface="Source Sans Pro"/>
              </a:rPr>
              <a:t>Executive</a:t>
            </a:r>
            <a:r>
              <a:rPr sz="2800" spc="-90" dirty="0">
                <a:latin typeface="Source Sans Pro"/>
                <a:cs typeface="Source Sans Pro"/>
              </a:rPr>
              <a:t> </a:t>
            </a:r>
            <a:r>
              <a:rPr sz="2800" spc="-10" dirty="0">
                <a:latin typeface="Source Sans Pro"/>
                <a:cs typeface="Source Sans Pro"/>
              </a:rPr>
              <a:t>dysfunction </a:t>
            </a:r>
            <a:r>
              <a:rPr sz="2800" dirty="0">
                <a:latin typeface="Source Sans Pro"/>
                <a:cs typeface="Source Sans Pro"/>
              </a:rPr>
              <a:t>Nerve</a:t>
            </a:r>
            <a:r>
              <a:rPr sz="2800" spc="-65" dirty="0">
                <a:latin typeface="Source Sans Pro"/>
                <a:cs typeface="Source Sans Pro"/>
              </a:rPr>
              <a:t> </a:t>
            </a:r>
            <a:r>
              <a:rPr sz="2800" spc="-20" dirty="0">
                <a:latin typeface="Source Sans Pro"/>
                <a:cs typeface="Source Sans Pro"/>
              </a:rPr>
              <a:t>pain</a:t>
            </a:r>
            <a:endParaRPr sz="2800">
              <a:latin typeface="Source Sans Pro"/>
              <a:cs typeface="Source Sans Pro"/>
            </a:endParaRPr>
          </a:p>
          <a:p>
            <a:pPr marL="382270" marR="374650" algn="ctr">
              <a:lnSpc>
                <a:spcPct val="116100"/>
              </a:lnSpc>
            </a:pPr>
            <a:r>
              <a:rPr sz="2800" dirty="0">
                <a:latin typeface="Source Sans Pro"/>
                <a:cs typeface="Source Sans Pro"/>
              </a:rPr>
              <a:t>Restless</a:t>
            </a:r>
            <a:r>
              <a:rPr sz="2800" spc="-50" dirty="0">
                <a:latin typeface="Source Sans Pro"/>
                <a:cs typeface="Source Sans Pro"/>
              </a:rPr>
              <a:t> </a:t>
            </a:r>
            <a:r>
              <a:rPr sz="2800" dirty="0">
                <a:latin typeface="Source Sans Pro"/>
                <a:cs typeface="Source Sans Pro"/>
              </a:rPr>
              <a:t>leg</a:t>
            </a:r>
            <a:r>
              <a:rPr sz="2800" spc="-50" dirty="0">
                <a:latin typeface="Source Sans Pro"/>
                <a:cs typeface="Source Sans Pro"/>
              </a:rPr>
              <a:t> </a:t>
            </a:r>
            <a:r>
              <a:rPr sz="2800" spc="-10" dirty="0">
                <a:latin typeface="Source Sans Pro"/>
                <a:cs typeface="Source Sans Pro"/>
              </a:rPr>
              <a:t>syndrome </a:t>
            </a:r>
            <a:r>
              <a:rPr sz="2800" dirty="0">
                <a:latin typeface="Source Sans Pro"/>
                <a:cs typeface="Source Sans Pro"/>
              </a:rPr>
              <a:t>Stroke</a:t>
            </a:r>
            <a:r>
              <a:rPr sz="2800" spc="-75" dirty="0">
                <a:latin typeface="Source Sans Pro"/>
                <a:cs typeface="Source Sans Pro"/>
              </a:rPr>
              <a:t> </a:t>
            </a:r>
            <a:r>
              <a:rPr sz="2800" dirty="0">
                <a:latin typeface="Source Sans Pro"/>
                <a:cs typeface="Source Sans Pro"/>
              </a:rPr>
              <a:t>Onset</a:t>
            </a:r>
            <a:r>
              <a:rPr sz="2800" spc="-75" dirty="0">
                <a:latin typeface="Source Sans Pro"/>
                <a:cs typeface="Source Sans Pro"/>
              </a:rPr>
              <a:t> </a:t>
            </a:r>
            <a:r>
              <a:rPr sz="2800" spc="-20" dirty="0">
                <a:latin typeface="Source Sans Pro"/>
                <a:cs typeface="Source Sans Pro"/>
              </a:rPr>
              <a:t>ADHD </a:t>
            </a:r>
            <a:r>
              <a:rPr sz="2800" spc="-10" dirty="0">
                <a:latin typeface="Source Sans Pro"/>
                <a:cs typeface="Source Sans Pro"/>
              </a:rPr>
              <a:t>Migraines</a:t>
            </a:r>
            <a:endParaRPr sz="2800">
              <a:latin typeface="Source Sans Pro"/>
              <a:cs typeface="Source Sans Pro"/>
            </a:endParaRPr>
          </a:p>
          <a:p>
            <a:pPr marL="424180" marR="416559" indent="-635" algn="ctr">
              <a:lnSpc>
                <a:spcPct val="116100"/>
              </a:lnSpc>
            </a:pPr>
            <a:r>
              <a:rPr sz="2800" spc="-10" dirty="0">
                <a:latin typeface="Source Sans Pro"/>
                <a:cs typeface="Source Sans Pro"/>
              </a:rPr>
              <a:t>Vertigo</a:t>
            </a:r>
            <a:r>
              <a:rPr sz="2800" spc="700" dirty="0">
                <a:latin typeface="Source Sans Pro"/>
                <a:cs typeface="Source Sans Pro"/>
              </a:rPr>
              <a:t> </a:t>
            </a:r>
            <a:r>
              <a:rPr sz="2800" dirty="0">
                <a:latin typeface="Source Sans Pro"/>
                <a:cs typeface="Source Sans Pro"/>
              </a:rPr>
              <a:t>Aphasia/Word</a:t>
            </a:r>
            <a:r>
              <a:rPr sz="2800" spc="-130" dirty="0">
                <a:latin typeface="Source Sans Pro"/>
                <a:cs typeface="Source Sans Pro"/>
              </a:rPr>
              <a:t> </a:t>
            </a:r>
            <a:r>
              <a:rPr sz="2800" spc="-10" dirty="0">
                <a:latin typeface="Source Sans Pro"/>
                <a:cs typeface="Source Sans Pro"/>
              </a:rPr>
              <a:t>finding</a:t>
            </a:r>
            <a:endParaRPr sz="2800">
              <a:latin typeface="Source Sans Pro"/>
              <a:cs typeface="Source Sans Pro"/>
            </a:endParaRPr>
          </a:p>
          <a:p>
            <a:pPr algn="ctr">
              <a:lnSpc>
                <a:spcPct val="100000"/>
              </a:lnSpc>
              <a:spcBef>
                <a:spcPts val="535"/>
              </a:spcBef>
            </a:pPr>
            <a:r>
              <a:rPr sz="2800" dirty="0">
                <a:latin typeface="Source Sans Pro"/>
                <a:cs typeface="Source Sans Pro"/>
              </a:rPr>
              <a:t>Post</a:t>
            </a:r>
            <a:r>
              <a:rPr sz="2800" spc="-65" dirty="0">
                <a:latin typeface="Source Sans Pro"/>
                <a:cs typeface="Source Sans Pro"/>
              </a:rPr>
              <a:t> </a:t>
            </a:r>
            <a:r>
              <a:rPr sz="2800" dirty="0">
                <a:latin typeface="Source Sans Pro"/>
                <a:cs typeface="Source Sans Pro"/>
              </a:rPr>
              <a:t>Stroke</a:t>
            </a:r>
            <a:r>
              <a:rPr sz="2800" spc="-65" dirty="0">
                <a:latin typeface="Source Sans Pro"/>
                <a:cs typeface="Source Sans Pro"/>
              </a:rPr>
              <a:t> </a:t>
            </a:r>
            <a:r>
              <a:rPr sz="2800" spc="-10" dirty="0">
                <a:latin typeface="Source Sans Pro"/>
                <a:cs typeface="Source Sans Pro"/>
              </a:rPr>
              <a:t>Recrudescence</a:t>
            </a:r>
            <a:endParaRPr sz="2800">
              <a:latin typeface="Source Sans Pro"/>
              <a:cs typeface="Source Sans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007" y="114380"/>
            <a:ext cx="17515248" cy="9575799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93115">
              <a:lnSpc>
                <a:spcPct val="100000"/>
              </a:lnSpc>
              <a:spcBef>
                <a:spcPts val="100"/>
              </a:spcBef>
            </a:pPr>
            <a:r>
              <a:rPr spc="484" dirty="0"/>
              <a:t>Adrenal</a:t>
            </a:r>
            <a:r>
              <a:rPr spc="180" dirty="0"/>
              <a:t> </a:t>
            </a:r>
            <a:r>
              <a:rPr spc="345" dirty="0"/>
              <a:t>Dysfunction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36891" y="3986062"/>
            <a:ext cx="22364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latin typeface="Source Sans Pro"/>
                <a:cs typeface="Source Sans Pro"/>
              </a:rPr>
              <a:t>Diagnostics</a:t>
            </a:r>
            <a:endParaRPr sz="3600">
              <a:latin typeface="Source Sans Pro"/>
              <a:cs typeface="Source Sans Pr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71741" y="5172877"/>
            <a:ext cx="4166870" cy="1301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75690" marR="5080" indent="-1063625">
              <a:lnSpc>
                <a:spcPct val="116300"/>
              </a:lnSpc>
              <a:spcBef>
                <a:spcPts val="100"/>
              </a:spcBef>
            </a:pPr>
            <a:r>
              <a:rPr sz="3600" dirty="0">
                <a:latin typeface="Source Sans Pro"/>
                <a:cs typeface="Source Sans Pro"/>
              </a:rPr>
              <a:t>Antidiuretic</a:t>
            </a:r>
            <a:r>
              <a:rPr sz="3600" spc="-140" dirty="0">
                <a:latin typeface="Source Sans Pro"/>
                <a:cs typeface="Source Sans Pro"/>
              </a:rPr>
              <a:t> </a:t>
            </a:r>
            <a:r>
              <a:rPr sz="3600" spc="-10" dirty="0">
                <a:latin typeface="Source Sans Pro"/>
                <a:cs typeface="Source Sans Pro"/>
              </a:rPr>
              <a:t>Hormone Imbalance</a:t>
            </a:r>
            <a:endParaRPr sz="3600">
              <a:latin typeface="Source Sans Pro"/>
              <a:cs typeface="Source Sans Pr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62117" y="7176937"/>
            <a:ext cx="338645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Source Sans Pro"/>
                <a:cs typeface="Source Sans Pro"/>
              </a:rPr>
              <a:t>Chronic</a:t>
            </a:r>
            <a:r>
              <a:rPr sz="3600" spc="-65" dirty="0">
                <a:latin typeface="Source Sans Pro"/>
                <a:cs typeface="Source Sans Pro"/>
              </a:rPr>
              <a:t> </a:t>
            </a:r>
            <a:r>
              <a:rPr sz="3600" spc="-10" dirty="0">
                <a:latin typeface="Source Sans Pro"/>
                <a:cs typeface="Source Sans Pro"/>
              </a:rPr>
              <a:t>Insomnia</a:t>
            </a:r>
            <a:endParaRPr sz="3600">
              <a:latin typeface="Source Sans Pro"/>
              <a:cs typeface="Source Sans Pr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113579" y="3924460"/>
            <a:ext cx="4225925" cy="398780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40"/>
              </a:spcBef>
            </a:pPr>
            <a:r>
              <a:rPr sz="2800" b="1" dirty="0">
                <a:latin typeface="Source Sans Pro"/>
                <a:cs typeface="Source Sans Pro"/>
              </a:rPr>
              <a:t>NIH</a:t>
            </a:r>
            <a:r>
              <a:rPr sz="2800" b="1" spc="-50" dirty="0">
                <a:latin typeface="Source Sans Pro"/>
                <a:cs typeface="Source Sans Pro"/>
              </a:rPr>
              <a:t> </a:t>
            </a:r>
            <a:r>
              <a:rPr sz="2800" b="1" spc="-20" dirty="0">
                <a:latin typeface="Source Sans Pro"/>
                <a:cs typeface="Source Sans Pro"/>
              </a:rPr>
              <a:t>Study</a:t>
            </a:r>
            <a:endParaRPr sz="2800">
              <a:latin typeface="Source Sans Pro"/>
              <a:cs typeface="Source Sans Pro"/>
            </a:endParaRPr>
          </a:p>
          <a:p>
            <a:pPr marL="37465" marR="30480" algn="ctr">
              <a:lnSpc>
                <a:spcPct val="116100"/>
              </a:lnSpc>
            </a:pPr>
            <a:r>
              <a:rPr sz="2800" dirty="0">
                <a:latin typeface="Source Sans Pro"/>
                <a:cs typeface="Source Sans Pro"/>
              </a:rPr>
              <a:t>“…stroke</a:t>
            </a:r>
            <a:r>
              <a:rPr sz="2800" spc="-85" dirty="0">
                <a:latin typeface="Source Sans Pro"/>
                <a:cs typeface="Source Sans Pro"/>
              </a:rPr>
              <a:t> </a:t>
            </a:r>
            <a:r>
              <a:rPr sz="2800" dirty="0">
                <a:latin typeface="Source Sans Pro"/>
                <a:cs typeface="Source Sans Pro"/>
              </a:rPr>
              <a:t>survivors</a:t>
            </a:r>
            <a:r>
              <a:rPr sz="2800" spc="-85" dirty="0">
                <a:latin typeface="Source Sans Pro"/>
                <a:cs typeface="Source Sans Pro"/>
              </a:rPr>
              <a:t> </a:t>
            </a:r>
            <a:r>
              <a:rPr sz="2800" dirty="0">
                <a:latin typeface="Source Sans Pro"/>
                <a:cs typeface="Source Sans Pro"/>
              </a:rPr>
              <a:t>have</a:t>
            </a:r>
            <a:r>
              <a:rPr sz="2800" spc="-85" dirty="0">
                <a:latin typeface="Source Sans Pro"/>
                <a:cs typeface="Source Sans Pro"/>
              </a:rPr>
              <a:t> </a:t>
            </a:r>
            <a:r>
              <a:rPr sz="2800" spc="-25" dirty="0">
                <a:latin typeface="Source Sans Pro"/>
                <a:cs typeface="Source Sans Pro"/>
              </a:rPr>
              <a:t>an </a:t>
            </a:r>
            <a:r>
              <a:rPr sz="2800" spc="-10" dirty="0">
                <a:latin typeface="Source Sans Pro"/>
                <a:cs typeface="Source Sans Pro"/>
              </a:rPr>
              <a:t>approximately 2-</a:t>
            </a:r>
            <a:r>
              <a:rPr sz="2800" spc="-20" dirty="0">
                <a:latin typeface="Source Sans Pro"/>
                <a:cs typeface="Source Sans Pro"/>
              </a:rPr>
              <a:t>fold </a:t>
            </a:r>
            <a:r>
              <a:rPr sz="2800" dirty="0">
                <a:latin typeface="Source Sans Pro"/>
                <a:cs typeface="Source Sans Pro"/>
              </a:rPr>
              <a:t>increased</a:t>
            </a:r>
            <a:r>
              <a:rPr sz="2800" spc="-50" dirty="0">
                <a:latin typeface="Source Sans Pro"/>
                <a:cs typeface="Source Sans Pro"/>
              </a:rPr>
              <a:t> </a:t>
            </a:r>
            <a:r>
              <a:rPr sz="2800" dirty="0">
                <a:latin typeface="Source Sans Pro"/>
                <a:cs typeface="Source Sans Pro"/>
              </a:rPr>
              <a:t>risk</a:t>
            </a:r>
            <a:r>
              <a:rPr sz="2800" spc="-45" dirty="0">
                <a:latin typeface="Source Sans Pro"/>
                <a:cs typeface="Source Sans Pro"/>
              </a:rPr>
              <a:t> </a:t>
            </a:r>
            <a:r>
              <a:rPr sz="2800" dirty="0">
                <a:latin typeface="Source Sans Pro"/>
                <a:cs typeface="Source Sans Pro"/>
              </a:rPr>
              <a:t>of</a:t>
            </a:r>
            <a:r>
              <a:rPr sz="2800" spc="-50" dirty="0">
                <a:latin typeface="Source Sans Pro"/>
                <a:cs typeface="Source Sans Pro"/>
              </a:rPr>
              <a:t> </a:t>
            </a:r>
            <a:r>
              <a:rPr sz="2800" spc="-10" dirty="0">
                <a:latin typeface="Source Sans Pro"/>
                <a:cs typeface="Source Sans Pro"/>
              </a:rPr>
              <a:t>developing </a:t>
            </a:r>
            <a:r>
              <a:rPr sz="2800" dirty="0">
                <a:latin typeface="Source Sans Pro"/>
                <a:cs typeface="Source Sans Pro"/>
              </a:rPr>
              <a:t>acquired</a:t>
            </a:r>
            <a:r>
              <a:rPr sz="2800" spc="-70" dirty="0">
                <a:latin typeface="Source Sans Pro"/>
                <a:cs typeface="Source Sans Pro"/>
              </a:rPr>
              <a:t> </a:t>
            </a:r>
            <a:r>
              <a:rPr sz="2800" spc="-10" dirty="0">
                <a:latin typeface="Source Sans Pro"/>
                <a:cs typeface="Source Sans Pro"/>
              </a:rPr>
              <a:t>hypothyroidism, </a:t>
            </a:r>
            <a:r>
              <a:rPr sz="2800" dirty="0">
                <a:latin typeface="Source Sans Pro"/>
                <a:cs typeface="Source Sans Pro"/>
              </a:rPr>
              <a:t>pituitary</a:t>
            </a:r>
            <a:r>
              <a:rPr sz="2800" spc="-114" dirty="0">
                <a:latin typeface="Source Sans Pro"/>
                <a:cs typeface="Source Sans Pro"/>
              </a:rPr>
              <a:t> </a:t>
            </a:r>
            <a:r>
              <a:rPr sz="2800" dirty="0">
                <a:latin typeface="Source Sans Pro"/>
                <a:cs typeface="Source Sans Pro"/>
              </a:rPr>
              <a:t>dysfunction,</a:t>
            </a:r>
            <a:r>
              <a:rPr sz="2800" spc="-110" dirty="0">
                <a:latin typeface="Source Sans Pro"/>
                <a:cs typeface="Source Sans Pro"/>
              </a:rPr>
              <a:t> </a:t>
            </a:r>
            <a:r>
              <a:rPr sz="2800" spc="-25" dirty="0">
                <a:latin typeface="Source Sans Pro"/>
                <a:cs typeface="Source Sans Pro"/>
              </a:rPr>
              <a:t>or </a:t>
            </a:r>
            <a:r>
              <a:rPr sz="2800" dirty="0">
                <a:latin typeface="Source Sans Pro"/>
                <a:cs typeface="Source Sans Pro"/>
              </a:rPr>
              <a:t>disorders</a:t>
            </a:r>
            <a:r>
              <a:rPr sz="2800" spc="-40" dirty="0">
                <a:latin typeface="Source Sans Pro"/>
                <a:cs typeface="Source Sans Pro"/>
              </a:rPr>
              <a:t> </a:t>
            </a:r>
            <a:r>
              <a:rPr sz="2800" dirty="0">
                <a:latin typeface="Source Sans Pro"/>
                <a:cs typeface="Source Sans Pro"/>
              </a:rPr>
              <a:t>of</a:t>
            </a:r>
            <a:r>
              <a:rPr sz="2800" spc="-40" dirty="0">
                <a:latin typeface="Source Sans Pro"/>
                <a:cs typeface="Source Sans Pro"/>
              </a:rPr>
              <a:t> </a:t>
            </a:r>
            <a:r>
              <a:rPr sz="2800" dirty="0">
                <a:latin typeface="Source Sans Pro"/>
                <a:cs typeface="Source Sans Pro"/>
              </a:rPr>
              <a:t>the</a:t>
            </a:r>
            <a:r>
              <a:rPr sz="2800" spc="-40" dirty="0">
                <a:latin typeface="Source Sans Pro"/>
                <a:cs typeface="Source Sans Pro"/>
              </a:rPr>
              <a:t> </a:t>
            </a:r>
            <a:r>
              <a:rPr sz="2800" spc="-10" dirty="0">
                <a:latin typeface="Source Sans Pro"/>
                <a:cs typeface="Source Sans Pro"/>
              </a:rPr>
              <a:t>adrenal</a:t>
            </a:r>
            <a:endParaRPr sz="2800">
              <a:latin typeface="Source Sans Pro"/>
              <a:cs typeface="Source Sans Pro"/>
            </a:endParaRPr>
          </a:p>
          <a:p>
            <a:pPr marL="162560" algn="ctr">
              <a:lnSpc>
                <a:spcPct val="100000"/>
              </a:lnSpc>
              <a:spcBef>
                <a:spcPts val="540"/>
              </a:spcBef>
            </a:pPr>
            <a:r>
              <a:rPr sz="2800" dirty="0">
                <a:latin typeface="Source Sans Pro"/>
                <a:cs typeface="Source Sans Pro"/>
              </a:rPr>
              <a:t>glands.”</a:t>
            </a:r>
            <a:r>
              <a:rPr sz="2800" spc="35" dirty="0">
                <a:latin typeface="Source Sans Pro"/>
                <a:cs typeface="Source Sans Pro"/>
              </a:rPr>
              <a:t> </a:t>
            </a:r>
            <a:r>
              <a:rPr sz="1800" spc="-75" baseline="78703" dirty="0">
                <a:latin typeface="Source Sans Pro"/>
                <a:cs typeface="Source Sans Pro"/>
              </a:rPr>
              <a:t>1</a:t>
            </a:r>
            <a:endParaRPr sz="1800" baseline="78703">
              <a:latin typeface="Source Sans Pro"/>
              <a:cs typeface="Source Sans Pr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79410" y="9093527"/>
            <a:ext cx="6733540" cy="368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3095" marR="5080" indent="-621030">
              <a:lnSpc>
                <a:spcPct val="112500"/>
              </a:lnSpc>
              <a:spcBef>
                <a:spcPts val="100"/>
              </a:spcBef>
            </a:pPr>
            <a:r>
              <a:rPr sz="1000" dirty="0">
                <a:latin typeface="Source Sans Pro"/>
                <a:cs typeface="Source Sans Pro"/>
              </a:rPr>
              <a:t>1-</a:t>
            </a:r>
            <a:r>
              <a:rPr sz="1000" spc="-20" dirty="0">
                <a:latin typeface="Source Sans Pro"/>
                <a:cs typeface="Source Sans Pro"/>
              </a:rPr>
              <a:t> </a:t>
            </a:r>
            <a:r>
              <a:rPr sz="1000" dirty="0">
                <a:latin typeface="Source Sans Pro"/>
                <a:cs typeface="Source Sans Pro"/>
              </a:rPr>
              <a:t>Wang</a:t>
            </a:r>
            <a:r>
              <a:rPr sz="1000" spc="-15" dirty="0">
                <a:latin typeface="Source Sans Pro"/>
                <a:cs typeface="Source Sans Pro"/>
              </a:rPr>
              <a:t> </a:t>
            </a:r>
            <a:r>
              <a:rPr sz="1000" dirty="0">
                <a:latin typeface="Source Sans Pro"/>
                <a:cs typeface="Source Sans Pro"/>
              </a:rPr>
              <a:t>F,</a:t>
            </a:r>
            <a:r>
              <a:rPr sz="1000" spc="-20" dirty="0">
                <a:latin typeface="Source Sans Pro"/>
                <a:cs typeface="Source Sans Pro"/>
              </a:rPr>
              <a:t> </a:t>
            </a:r>
            <a:r>
              <a:rPr sz="1000" dirty="0">
                <a:latin typeface="Source Sans Pro"/>
                <a:cs typeface="Source Sans Pro"/>
              </a:rPr>
              <a:t>Luo</a:t>
            </a:r>
            <a:r>
              <a:rPr sz="1000" spc="-15" dirty="0">
                <a:latin typeface="Source Sans Pro"/>
                <a:cs typeface="Source Sans Pro"/>
              </a:rPr>
              <a:t> </a:t>
            </a:r>
            <a:r>
              <a:rPr sz="1000" dirty="0">
                <a:latin typeface="Source Sans Pro"/>
                <a:cs typeface="Source Sans Pro"/>
              </a:rPr>
              <a:t>MY,</a:t>
            </a:r>
            <a:r>
              <a:rPr sz="1000" spc="-20" dirty="0">
                <a:latin typeface="Source Sans Pro"/>
                <a:cs typeface="Source Sans Pro"/>
              </a:rPr>
              <a:t> </a:t>
            </a:r>
            <a:r>
              <a:rPr sz="1000" dirty="0">
                <a:latin typeface="Source Sans Pro"/>
                <a:cs typeface="Source Sans Pro"/>
              </a:rPr>
              <a:t>Zhou</a:t>
            </a:r>
            <a:r>
              <a:rPr sz="1000" spc="-15" dirty="0">
                <a:latin typeface="Source Sans Pro"/>
                <a:cs typeface="Source Sans Pro"/>
              </a:rPr>
              <a:t> </a:t>
            </a:r>
            <a:r>
              <a:rPr sz="1000" dirty="0">
                <a:latin typeface="Source Sans Pro"/>
                <a:cs typeface="Source Sans Pro"/>
              </a:rPr>
              <a:t>L,</a:t>
            </a:r>
            <a:r>
              <a:rPr sz="1000" spc="-20" dirty="0">
                <a:latin typeface="Source Sans Pro"/>
                <a:cs typeface="Source Sans Pro"/>
              </a:rPr>
              <a:t> </a:t>
            </a:r>
            <a:r>
              <a:rPr sz="1000" dirty="0">
                <a:latin typeface="Source Sans Pro"/>
                <a:cs typeface="Source Sans Pro"/>
              </a:rPr>
              <a:t>Yang</a:t>
            </a:r>
            <a:r>
              <a:rPr sz="1000" spc="-15" dirty="0">
                <a:latin typeface="Source Sans Pro"/>
                <a:cs typeface="Source Sans Pro"/>
              </a:rPr>
              <a:t> </a:t>
            </a:r>
            <a:r>
              <a:rPr sz="1000" dirty="0">
                <a:latin typeface="Source Sans Pro"/>
                <a:cs typeface="Source Sans Pro"/>
              </a:rPr>
              <a:t>L,</a:t>
            </a:r>
            <a:r>
              <a:rPr sz="1000" spc="-20" dirty="0">
                <a:latin typeface="Source Sans Pro"/>
                <a:cs typeface="Source Sans Pro"/>
              </a:rPr>
              <a:t> </a:t>
            </a:r>
            <a:r>
              <a:rPr sz="1000" spc="-10" dirty="0">
                <a:latin typeface="Source Sans Pro"/>
                <a:cs typeface="Source Sans Pro"/>
              </a:rPr>
              <a:t>Lanzino</a:t>
            </a:r>
            <a:r>
              <a:rPr sz="1000" spc="-15" dirty="0">
                <a:latin typeface="Source Sans Pro"/>
                <a:cs typeface="Source Sans Pro"/>
              </a:rPr>
              <a:t> </a:t>
            </a:r>
            <a:r>
              <a:rPr sz="1000" dirty="0">
                <a:latin typeface="Source Sans Pro"/>
                <a:cs typeface="Source Sans Pro"/>
              </a:rPr>
              <a:t>G,</a:t>
            </a:r>
            <a:r>
              <a:rPr sz="1000" spc="-15" dirty="0">
                <a:latin typeface="Source Sans Pro"/>
                <a:cs typeface="Source Sans Pro"/>
              </a:rPr>
              <a:t> </a:t>
            </a:r>
            <a:r>
              <a:rPr sz="1000" dirty="0">
                <a:latin typeface="Source Sans Pro"/>
                <a:cs typeface="Source Sans Pro"/>
              </a:rPr>
              <a:t>Chang</a:t>
            </a:r>
            <a:r>
              <a:rPr sz="1000" spc="-20" dirty="0">
                <a:latin typeface="Source Sans Pro"/>
                <a:cs typeface="Source Sans Pro"/>
              </a:rPr>
              <a:t> </a:t>
            </a:r>
            <a:r>
              <a:rPr sz="1000" dirty="0">
                <a:latin typeface="Source Sans Pro"/>
                <a:cs typeface="Source Sans Pro"/>
              </a:rPr>
              <a:t>HJ,</a:t>
            </a:r>
            <a:r>
              <a:rPr sz="1000" spc="-15" dirty="0">
                <a:latin typeface="Source Sans Pro"/>
                <a:cs typeface="Source Sans Pro"/>
              </a:rPr>
              <a:t> </a:t>
            </a:r>
            <a:r>
              <a:rPr sz="1000" dirty="0">
                <a:latin typeface="Source Sans Pro"/>
                <a:cs typeface="Source Sans Pro"/>
              </a:rPr>
              <a:t>Wellman</a:t>
            </a:r>
            <a:r>
              <a:rPr sz="1000" spc="-20" dirty="0">
                <a:latin typeface="Source Sans Pro"/>
                <a:cs typeface="Source Sans Pro"/>
              </a:rPr>
              <a:t> </a:t>
            </a:r>
            <a:r>
              <a:rPr sz="1000" dirty="0">
                <a:latin typeface="Source Sans Pro"/>
                <a:cs typeface="Source Sans Pro"/>
              </a:rPr>
              <a:t>GC.</a:t>
            </a:r>
            <a:r>
              <a:rPr sz="1000" spc="-15" dirty="0">
                <a:latin typeface="Source Sans Pro"/>
                <a:cs typeface="Source Sans Pro"/>
              </a:rPr>
              <a:t> </a:t>
            </a:r>
            <a:r>
              <a:rPr sz="1000" spc="-10" dirty="0">
                <a:latin typeface="Source Sans Pro"/>
                <a:cs typeface="Source Sans Pro"/>
              </a:rPr>
              <a:t>Endocrine</a:t>
            </a:r>
            <a:r>
              <a:rPr sz="1000" spc="-20" dirty="0">
                <a:latin typeface="Source Sans Pro"/>
                <a:cs typeface="Source Sans Pro"/>
              </a:rPr>
              <a:t> </a:t>
            </a:r>
            <a:r>
              <a:rPr sz="1000" spc="-10" dirty="0">
                <a:latin typeface="Source Sans Pro"/>
                <a:cs typeface="Source Sans Pro"/>
              </a:rPr>
              <a:t>Dysfunction</a:t>
            </a:r>
            <a:r>
              <a:rPr sz="1000" spc="-15" dirty="0">
                <a:latin typeface="Source Sans Pro"/>
                <a:cs typeface="Source Sans Pro"/>
              </a:rPr>
              <a:t> </a:t>
            </a:r>
            <a:r>
              <a:rPr sz="1000" dirty="0">
                <a:latin typeface="Source Sans Pro"/>
                <a:cs typeface="Source Sans Pro"/>
              </a:rPr>
              <a:t>Following</a:t>
            </a:r>
            <a:r>
              <a:rPr sz="1000" spc="-20" dirty="0">
                <a:latin typeface="Source Sans Pro"/>
                <a:cs typeface="Source Sans Pro"/>
              </a:rPr>
              <a:t> </a:t>
            </a:r>
            <a:r>
              <a:rPr sz="1000" dirty="0">
                <a:latin typeface="Source Sans Pro"/>
                <a:cs typeface="Source Sans Pro"/>
              </a:rPr>
              <a:t>Stroke.</a:t>
            </a:r>
            <a:r>
              <a:rPr sz="1000" spc="-15" dirty="0">
                <a:latin typeface="Source Sans Pro"/>
                <a:cs typeface="Source Sans Pro"/>
              </a:rPr>
              <a:t> </a:t>
            </a:r>
            <a:r>
              <a:rPr sz="1000" dirty="0">
                <a:latin typeface="Source Sans Pro"/>
                <a:cs typeface="Source Sans Pro"/>
              </a:rPr>
              <a:t>J</a:t>
            </a:r>
            <a:r>
              <a:rPr sz="1000" spc="-15" dirty="0">
                <a:latin typeface="Source Sans Pro"/>
                <a:cs typeface="Source Sans Pro"/>
              </a:rPr>
              <a:t> </a:t>
            </a:r>
            <a:r>
              <a:rPr sz="1000" spc="-10" dirty="0">
                <a:latin typeface="Source Sans Pro"/>
                <a:cs typeface="Source Sans Pro"/>
              </a:rPr>
              <a:t>Neuroimmune</a:t>
            </a:r>
            <a:r>
              <a:rPr sz="1000" spc="500" dirty="0">
                <a:latin typeface="Source Sans Pro"/>
                <a:cs typeface="Source Sans Pro"/>
              </a:rPr>
              <a:t> </a:t>
            </a:r>
            <a:r>
              <a:rPr sz="1000" dirty="0">
                <a:latin typeface="Source Sans Pro"/>
                <a:cs typeface="Source Sans Pro"/>
              </a:rPr>
              <a:t>Pharmacol.</a:t>
            </a:r>
            <a:r>
              <a:rPr sz="1000" spc="-25" dirty="0">
                <a:latin typeface="Source Sans Pro"/>
                <a:cs typeface="Source Sans Pro"/>
              </a:rPr>
              <a:t> </a:t>
            </a:r>
            <a:r>
              <a:rPr sz="1000" dirty="0">
                <a:latin typeface="Source Sans Pro"/>
                <a:cs typeface="Source Sans Pro"/>
              </a:rPr>
              <a:t>2021</a:t>
            </a:r>
            <a:r>
              <a:rPr sz="1000" spc="-20" dirty="0">
                <a:latin typeface="Source Sans Pro"/>
                <a:cs typeface="Source Sans Pro"/>
              </a:rPr>
              <a:t> </a:t>
            </a:r>
            <a:r>
              <a:rPr sz="1000" spc="-10" dirty="0">
                <a:latin typeface="Source Sans Pro"/>
                <a:cs typeface="Source Sans Pro"/>
              </a:rPr>
              <a:t>Jun;16(2):425-</a:t>
            </a:r>
            <a:r>
              <a:rPr sz="1000" dirty="0">
                <a:latin typeface="Source Sans Pro"/>
                <a:cs typeface="Source Sans Pro"/>
              </a:rPr>
              <a:t>436.</a:t>
            </a:r>
            <a:r>
              <a:rPr sz="1000" spc="-20" dirty="0">
                <a:latin typeface="Source Sans Pro"/>
                <a:cs typeface="Source Sans Pro"/>
              </a:rPr>
              <a:t> </a:t>
            </a:r>
            <a:r>
              <a:rPr sz="1000" dirty="0">
                <a:latin typeface="Source Sans Pro"/>
                <a:cs typeface="Source Sans Pro"/>
              </a:rPr>
              <a:t>doi:</a:t>
            </a:r>
            <a:r>
              <a:rPr sz="1000" spc="-20" dirty="0">
                <a:latin typeface="Source Sans Pro"/>
                <a:cs typeface="Source Sans Pro"/>
              </a:rPr>
              <a:t> </a:t>
            </a:r>
            <a:r>
              <a:rPr sz="1000" spc="-10" dirty="0">
                <a:latin typeface="Source Sans Pro"/>
                <a:cs typeface="Source Sans Pro"/>
              </a:rPr>
              <a:t>10.1007/s11481-020-09935-</a:t>
            </a:r>
            <a:r>
              <a:rPr sz="1000" dirty="0">
                <a:latin typeface="Source Sans Pro"/>
                <a:cs typeface="Source Sans Pro"/>
              </a:rPr>
              <a:t>6.</a:t>
            </a:r>
            <a:r>
              <a:rPr sz="1000" spc="-25" dirty="0">
                <a:latin typeface="Source Sans Pro"/>
                <a:cs typeface="Source Sans Pro"/>
              </a:rPr>
              <a:t> </a:t>
            </a:r>
            <a:r>
              <a:rPr sz="1000" dirty="0">
                <a:latin typeface="Source Sans Pro"/>
                <a:cs typeface="Source Sans Pro"/>
              </a:rPr>
              <a:t>Epub</a:t>
            </a:r>
            <a:r>
              <a:rPr sz="1000" spc="-20" dirty="0">
                <a:latin typeface="Source Sans Pro"/>
                <a:cs typeface="Source Sans Pro"/>
              </a:rPr>
              <a:t> </a:t>
            </a:r>
            <a:r>
              <a:rPr sz="1000" dirty="0">
                <a:latin typeface="Source Sans Pro"/>
                <a:cs typeface="Source Sans Pro"/>
              </a:rPr>
              <a:t>2020</a:t>
            </a:r>
            <a:r>
              <a:rPr sz="1000" spc="-20" dirty="0">
                <a:latin typeface="Source Sans Pro"/>
                <a:cs typeface="Source Sans Pro"/>
              </a:rPr>
              <a:t> </a:t>
            </a:r>
            <a:r>
              <a:rPr sz="1000" dirty="0">
                <a:latin typeface="Source Sans Pro"/>
                <a:cs typeface="Source Sans Pro"/>
              </a:rPr>
              <a:t>Jul</a:t>
            </a:r>
            <a:r>
              <a:rPr sz="1000" spc="-20" dirty="0">
                <a:latin typeface="Source Sans Pro"/>
                <a:cs typeface="Source Sans Pro"/>
              </a:rPr>
              <a:t> </a:t>
            </a:r>
            <a:r>
              <a:rPr sz="1000" dirty="0">
                <a:latin typeface="Source Sans Pro"/>
                <a:cs typeface="Source Sans Pro"/>
              </a:rPr>
              <a:t>3.</a:t>
            </a:r>
            <a:r>
              <a:rPr sz="1000" spc="-25" dirty="0">
                <a:latin typeface="Source Sans Pro"/>
                <a:cs typeface="Source Sans Pro"/>
              </a:rPr>
              <a:t> </a:t>
            </a:r>
            <a:r>
              <a:rPr sz="1000" dirty="0">
                <a:latin typeface="Source Sans Pro"/>
                <a:cs typeface="Source Sans Pro"/>
              </a:rPr>
              <a:t>PMID:</a:t>
            </a:r>
            <a:r>
              <a:rPr sz="1000" spc="-20" dirty="0">
                <a:latin typeface="Source Sans Pro"/>
                <a:cs typeface="Source Sans Pro"/>
              </a:rPr>
              <a:t> </a:t>
            </a:r>
            <a:r>
              <a:rPr sz="1000" spc="-10" dirty="0">
                <a:latin typeface="Source Sans Pro"/>
                <a:cs typeface="Source Sans Pro"/>
              </a:rPr>
              <a:t>32621001.</a:t>
            </a:r>
            <a:endParaRPr sz="1000">
              <a:latin typeface="Source Sans Pro"/>
              <a:cs typeface="Source Sans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007" y="114380"/>
            <a:ext cx="17515248" cy="9575799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60" dirty="0"/>
              <a:t>Post</a:t>
            </a:r>
            <a:r>
              <a:rPr spc="175" dirty="0"/>
              <a:t> </a:t>
            </a:r>
            <a:r>
              <a:rPr spc="470" dirty="0"/>
              <a:t>Stroke</a:t>
            </a:r>
            <a:r>
              <a:rPr spc="180" dirty="0"/>
              <a:t> </a:t>
            </a:r>
            <a:r>
              <a:rPr spc="375" dirty="0"/>
              <a:t>Recrudescence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10383" y="4190675"/>
            <a:ext cx="24276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latin typeface="Source Sans Pro"/>
                <a:cs typeface="Source Sans Pro"/>
              </a:rPr>
              <a:t>Reactivation</a:t>
            </a:r>
            <a:endParaRPr sz="3600">
              <a:latin typeface="Source Sans Pro"/>
              <a:cs typeface="Source Sans Pr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15133" y="5467025"/>
            <a:ext cx="26181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latin typeface="Source Sans Pro"/>
                <a:cs typeface="Source Sans Pro"/>
              </a:rPr>
              <a:t>Commonality</a:t>
            </a:r>
            <a:endParaRPr sz="3600">
              <a:latin typeface="Source Sans Pro"/>
              <a:cs typeface="Source Sans Pr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37643" y="6743375"/>
            <a:ext cx="19729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latin typeface="Source Sans Pro"/>
                <a:cs typeface="Source Sans Pro"/>
              </a:rPr>
              <a:t>Education</a:t>
            </a:r>
            <a:endParaRPr sz="3600">
              <a:latin typeface="Source Sans Pro"/>
              <a:cs typeface="Source Sans Pro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10"/>
              </a:spcBef>
            </a:pPr>
            <a:r>
              <a:rPr spc="-10" dirty="0"/>
              <a:t>Massachusetts</a:t>
            </a:r>
            <a:r>
              <a:rPr spc="-75" dirty="0"/>
              <a:t> </a:t>
            </a:r>
            <a:r>
              <a:rPr dirty="0"/>
              <a:t>General</a:t>
            </a:r>
            <a:r>
              <a:rPr spc="-75" dirty="0"/>
              <a:t> </a:t>
            </a:r>
            <a:r>
              <a:rPr spc="-10" dirty="0"/>
              <a:t>Study</a:t>
            </a:r>
          </a:p>
          <a:p>
            <a:pPr marL="12065" marR="5080" indent="-635" algn="ctr">
              <a:lnSpc>
                <a:spcPts val="3900"/>
              </a:lnSpc>
              <a:spcBef>
                <a:spcPts val="215"/>
              </a:spcBef>
            </a:pPr>
            <a:r>
              <a:rPr sz="2800" b="0" dirty="0">
                <a:latin typeface="Source Sans Pro"/>
                <a:cs typeface="Source Sans Pro"/>
              </a:rPr>
              <a:t>“Deficits</a:t>
            </a:r>
            <a:r>
              <a:rPr sz="2800" b="0" spc="-65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were</a:t>
            </a:r>
            <a:r>
              <a:rPr sz="2800" b="0" spc="-65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typically</a:t>
            </a:r>
            <a:r>
              <a:rPr sz="2800" b="0" spc="-65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abrupt</a:t>
            </a:r>
            <a:r>
              <a:rPr sz="2800" b="0" spc="-65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and</a:t>
            </a:r>
            <a:r>
              <a:rPr sz="2800" b="0" spc="-65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mild</a:t>
            </a:r>
            <a:r>
              <a:rPr sz="2800" b="0" spc="-65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and</a:t>
            </a:r>
            <a:r>
              <a:rPr sz="2800" b="0" spc="-65" dirty="0">
                <a:latin typeface="Source Sans Pro"/>
                <a:cs typeface="Source Sans Pro"/>
              </a:rPr>
              <a:t> </a:t>
            </a:r>
            <a:r>
              <a:rPr sz="2800" b="0" spc="-10" dirty="0">
                <a:latin typeface="Source Sans Pro"/>
                <a:cs typeface="Source Sans Pro"/>
              </a:rPr>
              <a:t>affected </a:t>
            </a:r>
            <a:r>
              <a:rPr sz="2800" b="0" spc="-20" dirty="0">
                <a:latin typeface="Source Sans Pro"/>
                <a:cs typeface="Source Sans Pro"/>
              </a:rPr>
              <a:t>motor-</a:t>
            </a:r>
            <a:r>
              <a:rPr sz="2800" b="0" dirty="0">
                <a:latin typeface="Source Sans Pro"/>
                <a:cs typeface="Source Sans Pro"/>
              </a:rPr>
              <a:t>sensory</a:t>
            </a:r>
            <a:r>
              <a:rPr sz="2800" b="0" spc="-70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or</a:t>
            </a:r>
            <a:r>
              <a:rPr sz="2800" b="0" spc="-70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language</a:t>
            </a:r>
            <a:r>
              <a:rPr sz="2800" b="0" spc="-70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function.</a:t>
            </a:r>
            <a:r>
              <a:rPr sz="2800" b="0" spc="-70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...</a:t>
            </a:r>
            <a:r>
              <a:rPr sz="2800" b="0" spc="-70" dirty="0">
                <a:latin typeface="Source Sans Pro"/>
                <a:cs typeface="Source Sans Pro"/>
              </a:rPr>
              <a:t> </a:t>
            </a:r>
            <a:r>
              <a:rPr sz="2800" b="0" spc="-10" dirty="0">
                <a:latin typeface="Source Sans Pro"/>
                <a:cs typeface="Source Sans Pro"/>
              </a:rPr>
              <a:t>Infection, hypotension,</a:t>
            </a:r>
            <a:r>
              <a:rPr sz="2800" b="0" spc="-75" dirty="0">
                <a:latin typeface="Source Sans Pro"/>
                <a:cs typeface="Source Sans Pro"/>
              </a:rPr>
              <a:t> </a:t>
            </a:r>
            <a:r>
              <a:rPr sz="2800" b="0" spc="-10" dirty="0">
                <a:latin typeface="Source Sans Pro"/>
                <a:cs typeface="Source Sans Pro"/>
              </a:rPr>
              <a:t>hyponatremia,</a:t>
            </a:r>
            <a:r>
              <a:rPr sz="2800" b="0" spc="-65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insomnia</a:t>
            </a:r>
            <a:r>
              <a:rPr sz="2800" b="0" spc="-65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or</a:t>
            </a:r>
            <a:r>
              <a:rPr sz="2800" b="0" spc="-65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stress,</a:t>
            </a:r>
            <a:r>
              <a:rPr sz="2800" b="0" spc="-60" dirty="0">
                <a:latin typeface="Source Sans Pro"/>
                <a:cs typeface="Source Sans Pro"/>
              </a:rPr>
              <a:t> </a:t>
            </a:r>
            <a:r>
              <a:rPr sz="2800" b="0" spc="-25" dirty="0">
                <a:latin typeface="Source Sans Pro"/>
                <a:cs typeface="Source Sans Pro"/>
              </a:rPr>
              <a:t>and </a:t>
            </a:r>
            <a:r>
              <a:rPr sz="2800" b="0" dirty="0">
                <a:latin typeface="Source Sans Pro"/>
                <a:cs typeface="Source Sans Pro"/>
              </a:rPr>
              <a:t>benzodiazepine</a:t>
            </a:r>
            <a:r>
              <a:rPr sz="2800" b="0" spc="-80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use</a:t>
            </a:r>
            <a:r>
              <a:rPr sz="2800" b="0" spc="-80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were</a:t>
            </a:r>
            <a:r>
              <a:rPr sz="2800" b="0" spc="-75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higher</a:t>
            </a:r>
            <a:r>
              <a:rPr sz="2800" b="0" spc="-80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during</a:t>
            </a:r>
            <a:r>
              <a:rPr sz="2800" b="0" spc="-80" dirty="0">
                <a:latin typeface="Source Sans Pro"/>
                <a:cs typeface="Source Sans Pro"/>
              </a:rPr>
              <a:t> </a:t>
            </a:r>
            <a:r>
              <a:rPr sz="2800" b="0" spc="-25" dirty="0">
                <a:latin typeface="Source Sans Pro"/>
                <a:cs typeface="Source Sans Pro"/>
              </a:rPr>
              <a:t>PSR </a:t>
            </a:r>
            <a:r>
              <a:rPr sz="2800" b="0" spc="-10" dirty="0">
                <a:latin typeface="Source Sans Pro"/>
                <a:cs typeface="Source Sans Pro"/>
              </a:rPr>
              <a:t>admissions.</a:t>
            </a:r>
            <a:r>
              <a:rPr sz="2800" b="0" spc="-65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Compared</a:t>
            </a:r>
            <a:r>
              <a:rPr sz="2800" b="0" spc="-65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with</a:t>
            </a:r>
            <a:r>
              <a:rPr sz="2800" b="0" spc="-65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the</a:t>
            </a:r>
            <a:r>
              <a:rPr sz="2800" b="0" spc="-60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control</a:t>
            </a:r>
            <a:r>
              <a:rPr sz="2800" b="0" spc="-65" dirty="0">
                <a:latin typeface="Source Sans Pro"/>
                <a:cs typeface="Source Sans Pro"/>
              </a:rPr>
              <a:t> </a:t>
            </a:r>
            <a:r>
              <a:rPr sz="2800" b="0" spc="-10" dirty="0">
                <a:latin typeface="Source Sans Pro"/>
                <a:cs typeface="Source Sans Pro"/>
              </a:rPr>
              <a:t>group </a:t>
            </a:r>
            <a:r>
              <a:rPr sz="2800" b="0" dirty="0">
                <a:latin typeface="Source Sans Pro"/>
                <a:cs typeface="Source Sans Pro"/>
              </a:rPr>
              <a:t>(patients</a:t>
            </a:r>
            <a:r>
              <a:rPr sz="2800" b="0" spc="-55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who</a:t>
            </a:r>
            <a:r>
              <a:rPr sz="2800" b="0" spc="-50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did</a:t>
            </a:r>
            <a:r>
              <a:rPr sz="2800" b="0" spc="-50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not</a:t>
            </a:r>
            <a:r>
              <a:rPr sz="2800" b="0" spc="-55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experience</a:t>
            </a:r>
            <a:r>
              <a:rPr sz="2800" b="0" spc="-50" dirty="0">
                <a:latin typeface="Source Sans Pro"/>
                <a:cs typeface="Source Sans Pro"/>
              </a:rPr>
              <a:t> </a:t>
            </a:r>
            <a:r>
              <a:rPr sz="2800" b="0" spc="-10" dirty="0">
                <a:latin typeface="Source Sans Pro"/>
                <a:cs typeface="Source Sans Pro"/>
              </a:rPr>
              <a:t>recrudescence),</a:t>
            </a:r>
            <a:r>
              <a:rPr sz="2800" b="0" spc="-50" dirty="0">
                <a:latin typeface="Source Sans Pro"/>
                <a:cs typeface="Source Sans Pro"/>
              </a:rPr>
              <a:t> </a:t>
            </a:r>
            <a:r>
              <a:rPr sz="2800" b="0" spc="-25" dirty="0">
                <a:latin typeface="Source Sans Pro"/>
                <a:cs typeface="Source Sans Pro"/>
              </a:rPr>
              <a:t>the </a:t>
            </a:r>
            <a:r>
              <a:rPr sz="2800" b="0" dirty="0">
                <a:latin typeface="Source Sans Pro"/>
                <a:cs typeface="Source Sans Pro"/>
              </a:rPr>
              <a:t>PSR</a:t>
            </a:r>
            <a:r>
              <a:rPr sz="2800" b="0" spc="-75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group</a:t>
            </a:r>
            <a:r>
              <a:rPr sz="2800" b="0" spc="-70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(patients</a:t>
            </a:r>
            <a:r>
              <a:rPr sz="2800" b="0" spc="-75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who</a:t>
            </a:r>
            <a:r>
              <a:rPr sz="2800" b="0" spc="-70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were</a:t>
            </a:r>
            <a:r>
              <a:rPr sz="2800" b="0" spc="-75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hospitalized</a:t>
            </a:r>
            <a:r>
              <a:rPr sz="2800" b="0" spc="-70" dirty="0">
                <a:latin typeface="Source Sans Pro"/>
                <a:cs typeface="Source Sans Pro"/>
              </a:rPr>
              <a:t> </a:t>
            </a:r>
            <a:r>
              <a:rPr sz="2800" b="0" spc="-25" dirty="0">
                <a:latin typeface="Source Sans Pro"/>
                <a:cs typeface="Source Sans Pro"/>
              </a:rPr>
              <a:t>for </a:t>
            </a:r>
            <a:r>
              <a:rPr sz="2800" b="0" dirty="0">
                <a:latin typeface="Source Sans Pro"/>
                <a:cs typeface="Source Sans Pro"/>
              </a:rPr>
              <a:t>recrudescence)</a:t>
            </a:r>
            <a:r>
              <a:rPr sz="2800" b="0" spc="-85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had</a:t>
            </a:r>
            <a:r>
              <a:rPr sz="2800" b="0" spc="-85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more</a:t>
            </a:r>
            <a:r>
              <a:rPr sz="2800" b="0" spc="-85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women,</a:t>
            </a:r>
            <a:r>
              <a:rPr sz="2800" b="0" spc="-85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African</a:t>
            </a:r>
            <a:r>
              <a:rPr sz="2800" b="0" spc="-85" dirty="0">
                <a:latin typeface="Source Sans Pro"/>
                <a:cs typeface="Source Sans Pro"/>
              </a:rPr>
              <a:t> </a:t>
            </a:r>
            <a:r>
              <a:rPr sz="2800" b="0" spc="-10" dirty="0">
                <a:latin typeface="Source Sans Pro"/>
                <a:cs typeface="Source Sans Pro"/>
              </a:rPr>
              <a:t>American </a:t>
            </a:r>
            <a:r>
              <a:rPr sz="2800" b="0" dirty="0">
                <a:latin typeface="Source Sans Pro"/>
                <a:cs typeface="Source Sans Pro"/>
              </a:rPr>
              <a:t>individuals,</a:t>
            </a:r>
            <a:r>
              <a:rPr sz="2800" b="0" spc="-70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and</a:t>
            </a:r>
            <a:r>
              <a:rPr sz="2800" b="0" spc="-65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those</a:t>
            </a:r>
            <a:r>
              <a:rPr sz="2800" b="0" spc="-65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who</a:t>
            </a:r>
            <a:r>
              <a:rPr sz="2800" b="0" spc="-70" dirty="0">
                <a:latin typeface="Source Sans Pro"/>
                <a:cs typeface="Source Sans Pro"/>
              </a:rPr>
              <a:t> </a:t>
            </a:r>
            <a:r>
              <a:rPr sz="2800" b="0" spc="-10" dirty="0">
                <a:latin typeface="Source Sans Pro"/>
                <a:cs typeface="Source Sans Pro"/>
              </a:rPr>
              <a:t>self-</a:t>
            </a:r>
            <a:r>
              <a:rPr sz="2800" b="0" dirty="0">
                <a:latin typeface="Source Sans Pro"/>
                <a:cs typeface="Source Sans Pro"/>
              </a:rPr>
              <a:t>identified</a:t>
            </a:r>
            <a:r>
              <a:rPr sz="2800" b="0" spc="-65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as</a:t>
            </a:r>
            <a:r>
              <a:rPr sz="2800" b="0" spc="-65" dirty="0">
                <a:latin typeface="Source Sans Pro"/>
                <a:cs typeface="Source Sans Pro"/>
              </a:rPr>
              <a:t> </a:t>
            </a:r>
            <a:r>
              <a:rPr sz="2800" b="0" spc="-10" dirty="0">
                <a:latin typeface="Source Sans Pro"/>
                <a:cs typeface="Source Sans Pro"/>
              </a:rPr>
              <a:t>being</a:t>
            </a:r>
            <a:endParaRPr sz="2800">
              <a:latin typeface="Source Sans Pro"/>
              <a:cs typeface="Source Sans Pro"/>
            </a:endParaRPr>
          </a:p>
          <a:p>
            <a:pPr marR="2363470" algn="r">
              <a:lnSpc>
                <a:spcPts val="869"/>
              </a:lnSpc>
            </a:pPr>
            <a:r>
              <a:rPr sz="1200" b="0" spc="-50" dirty="0">
                <a:latin typeface="Source Sans Pro"/>
                <a:cs typeface="Source Sans Pro"/>
              </a:rPr>
              <a:t>2</a:t>
            </a:r>
            <a:endParaRPr sz="1200">
              <a:latin typeface="Source Sans Pro"/>
              <a:cs typeface="Source Sans Pro"/>
            </a:endParaRPr>
          </a:p>
          <a:p>
            <a:pPr algn="ctr">
              <a:lnSpc>
                <a:spcPts val="2810"/>
              </a:lnSpc>
            </a:pPr>
            <a:r>
              <a:rPr sz="2800" b="0" dirty="0">
                <a:latin typeface="Source Sans Pro"/>
                <a:cs typeface="Source Sans Pro"/>
              </a:rPr>
              <a:t>from</a:t>
            </a:r>
            <a:r>
              <a:rPr sz="2800" b="0" spc="-65" dirty="0">
                <a:latin typeface="Source Sans Pro"/>
                <a:cs typeface="Source Sans Pro"/>
              </a:rPr>
              <a:t> </a:t>
            </a:r>
            <a:r>
              <a:rPr sz="2800" b="0" dirty="0">
                <a:latin typeface="Source Sans Pro"/>
                <a:cs typeface="Source Sans Pro"/>
              </a:rPr>
              <a:t>“other”</a:t>
            </a:r>
            <a:r>
              <a:rPr sz="2800" b="0" spc="-60" dirty="0">
                <a:latin typeface="Source Sans Pro"/>
                <a:cs typeface="Source Sans Pro"/>
              </a:rPr>
              <a:t> </a:t>
            </a:r>
            <a:r>
              <a:rPr sz="2800" b="0" spc="-10" dirty="0">
                <a:latin typeface="Source Sans Pro"/>
                <a:cs typeface="Source Sans Pro"/>
              </a:rPr>
              <a:t>race.”</a:t>
            </a:r>
            <a:endParaRPr sz="2800">
              <a:latin typeface="Source Sans Pro"/>
              <a:cs typeface="Source Sans Pro"/>
            </a:endParaRPr>
          </a:p>
          <a:p>
            <a:pPr marL="614680" marR="607060" algn="ctr">
              <a:lnSpc>
                <a:spcPct val="112500"/>
              </a:lnSpc>
              <a:spcBef>
                <a:spcPts val="3120"/>
              </a:spcBef>
            </a:pPr>
            <a:r>
              <a:rPr sz="1000" b="0" dirty="0">
                <a:latin typeface="Source Sans Pro"/>
                <a:cs typeface="Source Sans Pro"/>
              </a:rPr>
              <a:t>2-</a:t>
            </a:r>
            <a:r>
              <a:rPr sz="1000" b="0" spc="-20" dirty="0">
                <a:latin typeface="Source Sans Pro"/>
                <a:cs typeface="Source Sans Pro"/>
              </a:rPr>
              <a:t> </a:t>
            </a:r>
            <a:r>
              <a:rPr sz="1000" b="0" spc="-10" dirty="0">
                <a:latin typeface="Source Sans Pro"/>
                <a:cs typeface="Source Sans Pro"/>
              </a:rPr>
              <a:t>Topcuoglu</a:t>
            </a:r>
            <a:r>
              <a:rPr sz="1000" b="0" spc="-20" dirty="0">
                <a:latin typeface="Source Sans Pro"/>
                <a:cs typeface="Source Sans Pro"/>
              </a:rPr>
              <a:t> </a:t>
            </a:r>
            <a:r>
              <a:rPr sz="1000" b="0" dirty="0">
                <a:latin typeface="Source Sans Pro"/>
                <a:cs typeface="Source Sans Pro"/>
              </a:rPr>
              <a:t>MA,</a:t>
            </a:r>
            <a:r>
              <a:rPr sz="1000" b="0" spc="-20" dirty="0">
                <a:latin typeface="Source Sans Pro"/>
                <a:cs typeface="Source Sans Pro"/>
              </a:rPr>
              <a:t> </a:t>
            </a:r>
            <a:r>
              <a:rPr sz="1000" b="0" dirty="0">
                <a:latin typeface="Source Sans Pro"/>
                <a:cs typeface="Source Sans Pro"/>
              </a:rPr>
              <a:t>Saka</a:t>
            </a:r>
            <a:r>
              <a:rPr sz="1000" b="0" spc="-20" dirty="0">
                <a:latin typeface="Source Sans Pro"/>
                <a:cs typeface="Source Sans Pro"/>
              </a:rPr>
              <a:t> </a:t>
            </a:r>
            <a:r>
              <a:rPr sz="1000" b="0" dirty="0">
                <a:latin typeface="Source Sans Pro"/>
                <a:cs typeface="Source Sans Pro"/>
              </a:rPr>
              <a:t>E,</a:t>
            </a:r>
            <a:r>
              <a:rPr sz="1000" b="0" spc="-20" dirty="0">
                <a:latin typeface="Source Sans Pro"/>
                <a:cs typeface="Source Sans Pro"/>
              </a:rPr>
              <a:t> </a:t>
            </a:r>
            <a:r>
              <a:rPr sz="1000" b="0" dirty="0">
                <a:latin typeface="Source Sans Pro"/>
                <a:cs typeface="Source Sans Pro"/>
              </a:rPr>
              <a:t>Silverman</a:t>
            </a:r>
            <a:r>
              <a:rPr sz="1000" b="0" spc="-20" dirty="0">
                <a:latin typeface="Source Sans Pro"/>
                <a:cs typeface="Source Sans Pro"/>
              </a:rPr>
              <a:t> </a:t>
            </a:r>
            <a:r>
              <a:rPr sz="1000" b="0" dirty="0">
                <a:latin typeface="Source Sans Pro"/>
                <a:cs typeface="Source Sans Pro"/>
              </a:rPr>
              <a:t>SB,</a:t>
            </a:r>
            <a:r>
              <a:rPr sz="1000" b="0" spc="-20" dirty="0">
                <a:latin typeface="Source Sans Pro"/>
                <a:cs typeface="Source Sans Pro"/>
              </a:rPr>
              <a:t> </a:t>
            </a:r>
            <a:r>
              <a:rPr sz="1000" b="0" dirty="0">
                <a:latin typeface="Source Sans Pro"/>
                <a:cs typeface="Source Sans Pro"/>
              </a:rPr>
              <a:t>Schwamm</a:t>
            </a:r>
            <a:r>
              <a:rPr sz="1000" b="0" spc="-20" dirty="0">
                <a:latin typeface="Source Sans Pro"/>
                <a:cs typeface="Source Sans Pro"/>
              </a:rPr>
              <a:t> </a:t>
            </a:r>
            <a:r>
              <a:rPr sz="1000" b="0" dirty="0">
                <a:latin typeface="Source Sans Pro"/>
                <a:cs typeface="Source Sans Pro"/>
              </a:rPr>
              <a:t>LH,</a:t>
            </a:r>
            <a:r>
              <a:rPr sz="1000" b="0" spc="-20" dirty="0">
                <a:latin typeface="Source Sans Pro"/>
                <a:cs typeface="Source Sans Pro"/>
              </a:rPr>
              <a:t> </a:t>
            </a:r>
            <a:r>
              <a:rPr sz="1000" b="0" spc="-10" dirty="0">
                <a:latin typeface="Source Sans Pro"/>
                <a:cs typeface="Source Sans Pro"/>
              </a:rPr>
              <a:t>Singhal</a:t>
            </a:r>
            <a:r>
              <a:rPr sz="1000" b="0" spc="-20" dirty="0">
                <a:latin typeface="Source Sans Pro"/>
                <a:cs typeface="Source Sans Pro"/>
              </a:rPr>
              <a:t> </a:t>
            </a:r>
            <a:r>
              <a:rPr sz="1000" b="0" dirty="0">
                <a:latin typeface="Source Sans Pro"/>
                <a:cs typeface="Source Sans Pro"/>
              </a:rPr>
              <a:t>AB.</a:t>
            </a:r>
            <a:r>
              <a:rPr sz="1000" b="0" spc="-20" dirty="0">
                <a:latin typeface="Source Sans Pro"/>
                <a:cs typeface="Source Sans Pro"/>
              </a:rPr>
              <a:t> </a:t>
            </a:r>
            <a:r>
              <a:rPr sz="1000" b="0" spc="-10" dirty="0">
                <a:latin typeface="Source Sans Pro"/>
                <a:cs typeface="Source Sans Pro"/>
              </a:rPr>
              <a:t>Recrudescence</a:t>
            </a:r>
            <a:r>
              <a:rPr sz="1000" b="0" spc="-20" dirty="0">
                <a:latin typeface="Source Sans Pro"/>
                <a:cs typeface="Source Sans Pro"/>
              </a:rPr>
              <a:t> </a:t>
            </a:r>
            <a:r>
              <a:rPr sz="1000" b="0" dirty="0">
                <a:latin typeface="Source Sans Pro"/>
                <a:cs typeface="Source Sans Pro"/>
              </a:rPr>
              <a:t>of</a:t>
            </a:r>
            <a:r>
              <a:rPr sz="1000" b="0" spc="-20" dirty="0">
                <a:latin typeface="Source Sans Pro"/>
                <a:cs typeface="Source Sans Pro"/>
              </a:rPr>
              <a:t> </a:t>
            </a:r>
            <a:r>
              <a:rPr sz="1000" b="0" dirty="0">
                <a:latin typeface="Source Sans Pro"/>
                <a:cs typeface="Source Sans Pro"/>
              </a:rPr>
              <a:t>Deficits</a:t>
            </a:r>
            <a:r>
              <a:rPr sz="1000" b="0" spc="-20" dirty="0">
                <a:latin typeface="Source Sans Pro"/>
                <a:cs typeface="Source Sans Pro"/>
              </a:rPr>
              <a:t> </a:t>
            </a:r>
            <a:r>
              <a:rPr sz="1000" b="0" dirty="0">
                <a:latin typeface="Source Sans Pro"/>
                <a:cs typeface="Source Sans Pro"/>
              </a:rPr>
              <a:t>After</a:t>
            </a:r>
            <a:r>
              <a:rPr sz="1000" b="0" spc="-20" dirty="0">
                <a:latin typeface="Source Sans Pro"/>
                <a:cs typeface="Source Sans Pro"/>
              </a:rPr>
              <a:t> </a:t>
            </a:r>
            <a:r>
              <a:rPr sz="1000" b="0" dirty="0">
                <a:latin typeface="Source Sans Pro"/>
                <a:cs typeface="Source Sans Pro"/>
              </a:rPr>
              <a:t>Stroke:</a:t>
            </a:r>
            <a:r>
              <a:rPr sz="1000" b="0" spc="-20" dirty="0">
                <a:latin typeface="Source Sans Pro"/>
                <a:cs typeface="Source Sans Pro"/>
              </a:rPr>
              <a:t> </a:t>
            </a:r>
            <a:r>
              <a:rPr sz="1000" b="0" dirty="0">
                <a:latin typeface="Source Sans Pro"/>
                <a:cs typeface="Source Sans Pro"/>
              </a:rPr>
              <a:t>Clinical</a:t>
            </a:r>
            <a:r>
              <a:rPr sz="1000" b="0" spc="-20" dirty="0">
                <a:latin typeface="Source Sans Pro"/>
                <a:cs typeface="Source Sans Pro"/>
              </a:rPr>
              <a:t> </a:t>
            </a:r>
            <a:r>
              <a:rPr sz="1000" b="0" dirty="0">
                <a:latin typeface="Source Sans Pro"/>
                <a:cs typeface="Source Sans Pro"/>
              </a:rPr>
              <a:t>and</a:t>
            </a:r>
            <a:r>
              <a:rPr sz="1000" b="0" spc="-20" dirty="0">
                <a:latin typeface="Source Sans Pro"/>
                <a:cs typeface="Source Sans Pro"/>
              </a:rPr>
              <a:t> </a:t>
            </a:r>
            <a:r>
              <a:rPr sz="1000" b="0" spc="-10" dirty="0">
                <a:latin typeface="Source Sans Pro"/>
                <a:cs typeface="Source Sans Pro"/>
              </a:rPr>
              <a:t>Imaging</a:t>
            </a:r>
            <a:r>
              <a:rPr sz="1000" b="0" spc="500" dirty="0">
                <a:latin typeface="Source Sans Pro"/>
                <a:cs typeface="Source Sans Pro"/>
              </a:rPr>
              <a:t> </a:t>
            </a:r>
            <a:r>
              <a:rPr sz="1000" b="0" spc="-10" dirty="0">
                <a:latin typeface="Source Sans Pro"/>
                <a:cs typeface="Source Sans Pro"/>
              </a:rPr>
              <a:t>Phenotype,</a:t>
            </a:r>
            <a:r>
              <a:rPr sz="1000" b="0" spc="-15" dirty="0">
                <a:latin typeface="Source Sans Pro"/>
                <a:cs typeface="Source Sans Pro"/>
              </a:rPr>
              <a:t> </a:t>
            </a:r>
            <a:r>
              <a:rPr sz="1000" b="0" spc="-10" dirty="0">
                <a:latin typeface="Source Sans Pro"/>
                <a:cs typeface="Source Sans Pro"/>
              </a:rPr>
              <a:t>Triggers, </a:t>
            </a:r>
            <a:r>
              <a:rPr sz="1000" b="0" dirty="0">
                <a:latin typeface="Source Sans Pro"/>
                <a:cs typeface="Source Sans Pro"/>
              </a:rPr>
              <a:t>and</a:t>
            </a:r>
            <a:r>
              <a:rPr sz="1000" b="0" spc="-15" dirty="0">
                <a:latin typeface="Source Sans Pro"/>
                <a:cs typeface="Source Sans Pro"/>
              </a:rPr>
              <a:t> </a:t>
            </a:r>
            <a:r>
              <a:rPr sz="1000" b="0" dirty="0">
                <a:latin typeface="Source Sans Pro"/>
                <a:cs typeface="Source Sans Pro"/>
              </a:rPr>
              <a:t>Risk</a:t>
            </a:r>
            <a:r>
              <a:rPr sz="1000" b="0" spc="-10" dirty="0">
                <a:latin typeface="Source Sans Pro"/>
                <a:cs typeface="Source Sans Pro"/>
              </a:rPr>
              <a:t> </a:t>
            </a:r>
            <a:r>
              <a:rPr sz="1000" b="0" dirty="0">
                <a:latin typeface="Source Sans Pro"/>
                <a:cs typeface="Source Sans Pro"/>
              </a:rPr>
              <a:t>Factors.</a:t>
            </a:r>
            <a:r>
              <a:rPr sz="1000" b="0" spc="-10" dirty="0">
                <a:latin typeface="Source Sans Pro"/>
                <a:cs typeface="Source Sans Pro"/>
              </a:rPr>
              <a:t> </a:t>
            </a:r>
            <a:r>
              <a:rPr sz="1000" b="0" dirty="0">
                <a:latin typeface="Source Sans Pro"/>
                <a:cs typeface="Source Sans Pro"/>
              </a:rPr>
              <a:t>JAMA</a:t>
            </a:r>
            <a:r>
              <a:rPr sz="1000" b="0" spc="-15" dirty="0">
                <a:latin typeface="Source Sans Pro"/>
                <a:cs typeface="Source Sans Pro"/>
              </a:rPr>
              <a:t> </a:t>
            </a:r>
            <a:r>
              <a:rPr sz="1000" b="0" dirty="0">
                <a:latin typeface="Source Sans Pro"/>
                <a:cs typeface="Source Sans Pro"/>
              </a:rPr>
              <a:t>Neurol.</a:t>
            </a:r>
            <a:r>
              <a:rPr sz="1000" b="0" spc="-10" dirty="0">
                <a:latin typeface="Source Sans Pro"/>
                <a:cs typeface="Source Sans Pro"/>
              </a:rPr>
              <a:t> 2017;74(9):1048–1055.</a:t>
            </a:r>
            <a:r>
              <a:rPr sz="1000" b="0" spc="-15" dirty="0">
                <a:latin typeface="Source Sans Pro"/>
                <a:cs typeface="Source Sans Pro"/>
              </a:rPr>
              <a:t> </a:t>
            </a:r>
            <a:r>
              <a:rPr sz="1000" b="0" spc="-10" dirty="0">
                <a:latin typeface="Source Sans Pro"/>
                <a:cs typeface="Source Sans Pro"/>
              </a:rPr>
              <a:t>doi:10.1001/jamaneurol.2017.1668</a:t>
            </a:r>
            <a:endParaRPr sz="1000">
              <a:latin typeface="Source Sans Pro"/>
              <a:cs typeface="Source Sans Pr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0088" y="951229"/>
            <a:ext cx="139084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315" dirty="0"/>
              <a:t>Invisible</a:t>
            </a:r>
            <a:r>
              <a:rPr sz="3600" spc="175" dirty="0"/>
              <a:t> </a:t>
            </a:r>
            <a:r>
              <a:rPr sz="3600" spc="305" dirty="0"/>
              <a:t>Disabilities</a:t>
            </a:r>
            <a:r>
              <a:rPr sz="3600" spc="180" dirty="0"/>
              <a:t> </a:t>
            </a:r>
            <a:r>
              <a:rPr sz="3600" spc="530" dirty="0"/>
              <a:t>and</a:t>
            </a:r>
            <a:r>
              <a:rPr sz="3600" spc="180" dirty="0"/>
              <a:t> </a:t>
            </a:r>
            <a:r>
              <a:rPr sz="3600" spc="310" dirty="0"/>
              <a:t>the</a:t>
            </a:r>
            <a:r>
              <a:rPr sz="3600" spc="175" dirty="0"/>
              <a:t> </a:t>
            </a:r>
            <a:r>
              <a:rPr sz="3600" spc="375" dirty="0"/>
              <a:t>Independent</a:t>
            </a:r>
            <a:r>
              <a:rPr sz="3600" spc="180" dirty="0"/>
              <a:t> </a:t>
            </a:r>
            <a:r>
              <a:rPr sz="3600" spc="434" dirty="0"/>
              <a:t>Living</a:t>
            </a:r>
            <a:r>
              <a:rPr sz="3600" spc="180" dirty="0"/>
              <a:t> </a:t>
            </a:r>
            <a:r>
              <a:rPr sz="3600" spc="380" dirty="0"/>
              <a:t>Movement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958783" y="2809276"/>
            <a:ext cx="8370570" cy="4692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25000"/>
              </a:lnSpc>
              <a:spcBef>
                <a:spcPts val="100"/>
              </a:spcBef>
            </a:pPr>
            <a:r>
              <a:rPr sz="4900" dirty="0">
                <a:latin typeface="Source Sans Pro"/>
                <a:cs typeface="Source Sans Pro"/>
              </a:rPr>
              <a:t>Shared</a:t>
            </a:r>
            <a:r>
              <a:rPr sz="4900" spc="-130" dirty="0">
                <a:latin typeface="Source Sans Pro"/>
                <a:cs typeface="Source Sans Pro"/>
              </a:rPr>
              <a:t> </a:t>
            </a:r>
            <a:r>
              <a:rPr sz="4900" spc="-10" dirty="0">
                <a:latin typeface="Source Sans Pro"/>
                <a:cs typeface="Source Sans Pro"/>
              </a:rPr>
              <a:t>experiences </a:t>
            </a:r>
            <a:r>
              <a:rPr sz="4900" dirty="0">
                <a:latin typeface="Source Sans Pro"/>
                <a:cs typeface="Source Sans Pro"/>
              </a:rPr>
              <a:t>Compassion</a:t>
            </a:r>
            <a:r>
              <a:rPr sz="4900" spc="-120" dirty="0">
                <a:latin typeface="Source Sans Pro"/>
                <a:cs typeface="Source Sans Pro"/>
              </a:rPr>
              <a:t> </a:t>
            </a:r>
            <a:r>
              <a:rPr sz="4900" dirty="0">
                <a:latin typeface="Source Sans Pro"/>
                <a:cs typeface="Source Sans Pro"/>
              </a:rPr>
              <a:t>and</a:t>
            </a:r>
            <a:r>
              <a:rPr sz="4900" spc="-120" dirty="0">
                <a:latin typeface="Source Sans Pro"/>
                <a:cs typeface="Source Sans Pro"/>
              </a:rPr>
              <a:t> </a:t>
            </a:r>
            <a:r>
              <a:rPr sz="4900" spc="-10" dirty="0">
                <a:latin typeface="Source Sans Pro"/>
                <a:cs typeface="Source Sans Pro"/>
              </a:rPr>
              <a:t>Understanding </a:t>
            </a:r>
            <a:r>
              <a:rPr sz="4900" dirty="0">
                <a:latin typeface="Source Sans Pro"/>
                <a:cs typeface="Source Sans Pro"/>
              </a:rPr>
              <a:t>Different</a:t>
            </a:r>
            <a:r>
              <a:rPr sz="4900" spc="-95" dirty="0">
                <a:latin typeface="Source Sans Pro"/>
                <a:cs typeface="Source Sans Pro"/>
              </a:rPr>
              <a:t> </a:t>
            </a:r>
            <a:r>
              <a:rPr sz="4900" spc="-10" dirty="0">
                <a:latin typeface="Source Sans Pro"/>
                <a:cs typeface="Source Sans Pro"/>
              </a:rPr>
              <a:t>Perspectives</a:t>
            </a:r>
            <a:endParaRPr sz="4900">
              <a:latin typeface="Source Sans Pro"/>
              <a:cs typeface="Source Sans Pro"/>
            </a:endParaRPr>
          </a:p>
          <a:p>
            <a:pPr marL="465455" marR="457834" indent="1305560">
              <a:lnSpc>
                <a:spcPct val="125000"/>
              </a:lnSpc>
            </a:pPr>
            <a:r>
              <a:rPr sz="4900" dirty="0">
                <a:latin typeface="Source Sans Pro"/>
                <a:cs typeface="Source Sans Pro"/>
              </a:rPr>
              <a:t>Passion</a:t>
            </a:r>
            <a:r>
              <a:rPr sz="4900" spc="-60" dirty="0">
                <a:latin typeface="Source Sans Pro"/>
                <a:cs typeface="Source Sans Pro"/>
              </a:rPr>
              <a:t> </a:t>
            </a:r>
            <a:r>
              <a:rPr sz="4900" dirty="0">
                <a:latin typeface="Source Sans Pro"/>
                <a:cs typeface="Source Sans Pro"/>
              </a:rPr>
              <a:t>for</a:t>
            </a:r>
            <a:r>
              <a:rPr sz="4900" spc="-60" dirty="0">
                <a:latin typeface="Source Sans Pro"/>
                <a:cs typeface="Source Sans Pro"/>
              </a:rPr>
              <a:t> </a:t>
            </a:r>
            <a:r>
              <a:rPr sz="4900" spc="-10" dirty="0">
                <a:latin typeface="Source Sans Pro"/>
                <a:cs typeface="Source Sans Pro"/>
              </a:rPr>
              <a:t>Impact </a:t>
            </a:r>
            <a:r>
              <a:rPr sz="4900" dirty="0">
                <a:latin typeface="Source Sans Pro"/>
                <a:cs typeface="Source Sans Pro"/>
              </a:rPr>
              <a:t>What</a:t>
            </a:r>
            <a:r>
              <a:rPr sz="4900" spc="-90" dirty="0">
                <a:latin typeface="Source Sans Pro"/>
                <a:cs typeface="Source Sans Pro"/>
              </a:rPr>
              <a:t> </a:t>
            </a:r>
            <a:r>
              <a:rPr sz="4900" dirty="0">
                <a:latin typeface="Source Sans Pro"/>
                <a:cs typeface="Source Sans Pro"/>
              </a:rPr>
              <a:t>I</a:t>
            </a:r>
            <a:r>
              <a:rPr sz="4900" spc="-85" dirty="0">
                <a:latin typeface="Source Sans Pro"/>
                <a:cs typeface="Source Sans Pro"/>
              </a:rPr>
              <a:t> </a:t>
            </a:r>
            <a:r>
              <a:rPr sz="4900" dirty="0">
                <a:latin typeface="Source Sans Pro"/>
                <a:cs typeface="Source Sans Pro"/>
              </a:rPr>
              <a:t>Didn’t</a:t>
            </a:r>
            <a:r>
              <a:rPr sz="4900" spc="-85" dirty="0">
                <a:latin typeface="Source Sans Pro"/>
                <a:cs typeface="Source Sans Pro"/>
              </a:rPr>
              <a:t> </a:t>
            </a:r>
            <a:r>
              <a:rPr sz="4900" dirty="0">
                <a:latin typeface="Source Sans Pro"/>
                <a:cs typeface="Source Sans Pro"/>
              </a:rPr>
              <a:t>Have</a:t>
            </a:r>
            <a:r>
              <a:rPr sz="4900" spc="-85" dirty="0">
                <a:latin typeface="Source Sans Pro"/>
                <a:cs typeface="Source Sans Pro"/>
              </a:rPr>
              <a:t> </a:t>
            </a:r>
            <a:r>
              <a:rPr sz="4900" dirty="0">
                <a:latin typeface="Source Sans Pro"/>
                <a:cs typeface="Source Sans Pro"/>
              </a:rPr>
              <a:t>Access</a:t>
            </a:r>
            <a:r>
              <a:rPr sz="4900" spc="-85" dirty="0">
                <a:latin typeface="Source Sans Pro"/>
                <a:cs typeface="Source Sans Pro"/>
              </a:rPr>
              <a:t> </a:t>
            </a:r>
            <a:r>
              <a:rPr sz="4900" spc="-25" dirty="0">
                <a:latin typeface="Source Sans Pro"/>
                <a:cs typeface="Source Sans Pro"/>
              </a:rPr>
              <a:t>To</a:t>
            </a:r>
            <a:endParaRPr sz="4900">
              <a:latin typeface="Source Sans Pro"/>
              <a:cs typeface="Source Sans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351</Words>
  <Application>Microsoft Office PowerPoint</Application>
  <PresentationFormat>Custom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Libre Baskerville</vt:lpstr>
      <vt:lpstr>Source Sans Pro</vt:lpstr>
      <vt:lpstr>Office Theme</vt:lpstr>
      <vt:lpstr>Brain Injury: An Invisible Disability</vt:lpstr>
      <vt:lpstr>The Invisible Disability</vt:lpstr>
      <vt:lpstr>Adrenal Dysfunction</vt:lpstr>
      <vt:lpstr>Post Stroke Recrudescence</vt:lpstr>
      <vt:lpstr>Invisible Disabilities and the Independent Living Movement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Injury: An Invisible Disability</dc:title>
  <dc:creator>Jenn Williams</dc:creator>
  <cp:keywords>DAGUPyQ8QHw,BAC4pB8vTPQ</cp:keywords>
  <cp:lastModifiedBy>Michelle Sayles</cp:lastModifiedBy>
  <cp:revision>1</cp:revision>
  <dcterms:created xsi:type="dcterms:W3CDTF">2024-10-24T13:56:07Z</dcterms:created>
  <dcterms:modified xsi:type="dcterms:W3CDTF">2024-10-29T17:00:30Z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2024-10-22T00:00:00Z</vt:filetime>
  </property>
  <property fmtid="{D5CDD505-2E9C-101B-9397-08002B2CF9AE}" pid="3" name="Creator">
    <vt:lpwstr>Canva</vt:lpwstr>
  </property>
  <property fmtid="{D5CDD505-2E9C-101B-9397-08002B2CF9AE}" pid="4" name="LastSaved">
    <vt:filetime>2024-10-24T00:00:00Z</vt:filetime>
  </property>
  <property fmtid="{D5CDD505-2E9C-101B-9397-08002B2CF9AE}" pid="5" name="Producer">
    <vt:lpwstr>Canva</vt:lpwstr>
  </property>
</Properties>
</file>