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D"/>
    <a:srgbClr val="007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DF606-E405-4DFF-856F-91C4E787E425}" v="77" dt="2024-10-29T17:03:38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4" autoAdjust="0"/>
    <p:restoredTop sz="86344" autoAdjust="0"/>
  </p:normalViewPr>
  <p:slideViewPr>
    <p:cSldViewPr snapToGrid="0" snapToObjects="1">
      <p:cViewPr varScale="1">
        <p:scale>
          <a:sx n="42" d="100"/>
          <a:sy n="42" d="100"/>
        </p:scale>
        <p:origin x="60" y="276"/>
      </p:cViewPr>
      <p:guideLst/>
    </p:cSldViewPr>
  </p:slideViewPr>
  <p:outlineViewPr>
    <p:cViewPr>
      <p:scale>
        <a:sx n="33" d="100"/>
        <a:sy n="33" d="100"/>
      </p:scale>
      <p:origin x="0" y="-125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Sayles" userId="5626751a-1200-4b76-93d8-8a12e74608f2" providerId="ADAL" clId="{741DF606-E405-4DFF-856F-91C4E787E425}"/>
    <pc:docChg chg="undo custSel modSld">
      <pc:chgData name="Michelle Sayles" userId="5626751a-1200-4b76-93d8-8a12e74608f2" providerId="ADAL" clId="{741DF606-E405-4DFF-856F-91C4E787E425}" dt="2024-10-29T17:03:38.455" v="82"/>
      <pc:docMkLst>
        <pc:docMk/>
      </pc:docMkLst>
      <pc:sldChg chg="addSp modSp mod">
        <pc:chgData name="Michelle Sayles" userId="5626751a-1200-4b76-93d8-8a12e74608f2" providerId="ADAL" clId="{741DF606-E405-4DFF-856F-91C4E787E425}" dt="2024-10-29T17:02:56.016" v="77"/>
        <pc:sldMkLst>
          <pc:docMk/>
          <pc:sldMk cId="2276261813" sldId="256"/>
        </pc:sldMkLst>
        <pc:spChg chg="mod">
          <ac:chgData name="Michelle Sayles" userId="5626751a-1200-4b76-93d8-8a12e74608f2" providerId="ADAL" clId="{741DF606-E405-4DFF-856F-91C4E787E425}" dt="2024-10-29T17:02:28.831" v="6"/>
          <ac:spMkLst>
            <pc:docMk/>
            <pc:sldMk cId="2276261813" sldId="256"/>
            <ac:spMk id="2" creationId="{9A8437BA-2E84-3549-8B00-4D6E2E7C8053}"/>
          </ac:spMkLst>
        </pc:spChg>
        <pc:spChg chg="add mod">
          <ac:chgData name="Michelle Sayles" userId="5626751a-1200-4b76-93d8-8a12e74608f2" providerId="ADAL" clId="{741DF606-E405-4DFF-856F-91C4E787E425}" dt="2024-10-29T17:02:56.016" v="77"/>
          <ac:spMkLst>
            <pc:docMk/>
            <pc:sldMk cId="2276261813" sldId="256"/>
            <ac:spMk id="3" creationId="{74DB6B6F-A3F2-0FA0-DFAA-795143830014}"/>
          </ac:spMkLst>
        </pc:spChg>
        <pc:spChg chg="mod">
          <ac:chgData name="Michelle Sayles" userId="5626751a-1200-4b76-93d8-8a12e74608f2" providerId="ADAL" clId="{741DF606-E405-4DFF-856F-91C4E787E425}" dt="2024-10-29T17:02:09.543" v="0" actId="962"/>
          <ac:spMkLst>
            <pc:docMk/>
            <pc:sldMk cId="2276261813" sldId="256"/>
            <ac:spMk id="5" creationId="{573CD54C-24EE-C477-CF9B-B85BD7C209E0}"/>
          </ac:spMkLst>
        </pc:spChg>
        <pc:spChg chg="mod">
          <ac:chgData name="Michelle Sayles" userId="5626751a-1200-4b76-93d8-8a12e74608f2" providerId="ADAL" clId="{741DF606-E405-4DFF-856F-91C4E787E425}" dt="2024-10-29T17:02:11.889" v="1" actId="962"/>
          <ac:spMkLst>
            <pc:docMk/>
            <pc:sldMk cId="2276261813" sldId="256"/>
            <ac:spMk id="7" creationId="{11454424-A38E-8D48-7826-CEEAE448B139}"/>
          </ac:spMkLst>
        </pc:spChg>
        <pc:spChg chg="mod">
          <ac:chgData name="Michelle Sayles" userId="5626751a-1200-4b76-93d8-8a12e74608f2" providerId="ADAL" clId="{741DF606-E405-4DFF-856F-91C4E787E425}" dt="2024-10-29T17:02:14.301" v="2" actId="962"/>
          <ac:spMkLst>
            <pc:docMk/>
            <pc:sldMk cId="2276261813" sldId="256"/>
            <ac:spMk id="9" creationId="{F8F87384-22FF-0B25-EBD7-2BD7969038CA}"/>
          </ac:spMkLst>
        </pc:spChg>
      </pc:sldChg>
      <pc:sldChg chg="modSp">
        <pc:chgData name="Michelle Sayles" userId="5626751a-1200-4b76-93d8-8a12e74608f2" providerId="ADAL" clId="{741DF606-E405-4DFF-856F-91C4E787E425}" dt="2024-10-29T17:03:11.936" v="78"/>
        <pc:sldMkLst>
          <pc:docMk/>
          <pc:sldMk cId="427538638" sldId="258"/>
        </pc:sldMkLst>
        <pc:spChg chg="mod">
          <ac:chgData name="Michelle Sayles" userId="5626751a-1200-4b76-93d8-8a12e74608f2" providerId="ADAL" clId="{741DF606-E405-4DFF-856F-91C4E787E425}" dt="2024-10-29T17:03:11.936" v="78"/>
          <ac:spMkLst>
            <pc:docMk/>
            <pc:sldMk cId="427538638" sldId="258"/>
            <ac:spMk id="3" creationId="{B7283734-D062-30BE-3783-3DE121BA758A}"/>
          </ac:spMkLst>
        </pc:spChg>
      </pc:sldChg>
      <pc:sldChg chg="modSp">
        <pc:chgData name="Michelle Sayles" userId="5626751a-1200-4b76-93d8-8a12e74608f2" providerId="ADAL" clId="{741DF606-E405-4DFF-856F-91C4E787E425}" dt="2024-10-29T17:03:17.710" v="79"/>
        <pc:sldMkLst>
          <pc:docMk/>
          <pc:sldMk cId="227626190" sldId="259"/>
        </pc:sldMkLst>
        <pc:spChg chg="mod">
          <ac:chgData name="Michelle Sayles" userId="5626751a-1200-4b76-93d8-8a12e74608f2" providerId="ADAL" clId="{741DF606-E405-4DFF-856F-91C4E787E425}" dt="2024-10-29T17:03:17.710" v="79"/>
          <ac:spMkLst>
            <pc:docMk/>
            <pc:sldMk cId="227626190" sldId="259"/>
            <ac:spMk id="3" creationId="{5B8910E9-6B45-953F-A7B2-4532E7D05C97}"/>
          </ac:spMkLst>
        </pc:spChg>
      </pc:sldChg>
      <pc:sldChg chg="modSp">
        <pc:chgData name="Michelle Sayles" userId="5626751a-1200-4b76-93d8-8a12e74608f2" providerId="ADAL" clId="{741DF606-E405-4DFF-856F-91C4E787E425}" dt="2024-10-29T17:03:25.223" v="80"/>
        <pc:sldMkLst>
          <pc:docMk/>
          <pc:sldMk cId="2986010041" sldId="260"/>
        </pc:sldMkLst>
        <pc:spChg chg="mod">
          <ac:chgData name="Michelle Sayles" userId="5626751a-1200-4b76-93d8-8a12e74608f2" providerId="ADAL" clId="{741DF606-E405-4DFF-856F-91C4E787E425}" dt="2024-10-29T17:03:25.223" v="80"/>
          <ac:spMkLst>
            <pc:docMk/>
            <pc:sldMk cId="2986010041" sldId="260"/>
            <ac:spMk id="2" creationId="{443363D3-FC73-7777-6339-192642ACF93A}"/>
          </ac:spMkLst>
        </pc:spChg>
      </pc:sldChg>
      <pc:sldChg chg="modSp">
        <pc:chgData name="Michelle Sayles" userId="5626751a-1200-4b76-93d8-8a12e74608f2" providerId="ADAL" clId="{741DF606-E405-4DFF-856F-91C4E787E425}" dt="2024-10-29T17:03:31.409" v="81"/>
        <pc:sldMkLst>
          <pc:docMk/>
          <pc:sldMk cId="3530208289" sldId="262"/>
        </pc:sldMkLst>
        <pc:spChg chg="mod">
          <ac:chgData name="Michelle Sayles" userId="5626751a-1200-4b76-93d8-8a12e74608f2" providerId="ADAL" clId="{741DF606-E405-4DFF-856F-91C4E787E425}" dt="2024-10-29T17:03:31.409" v="81"/>
          <ac:spMkLst>
            <pc:docMk/>
            <pc:sldMk cId="3530208289" sldId="262"/>
            <ac:spMk id="3" creationId="{04C79DF2-A0C7-39AF-E153-BB400B21067F}"/>
          </ac:spMkLst>
        </pc:spChg>
      </pc:sldChg>
      <pc:sldChg chg="modSp">
        <pc:chgData name="Michelle Sayles" userId="5626751a-1200-4b76-93d8-8a12e74608f2" providerId="ADAL" clId="{741DF606-E405-4DFF-856F-91C4E787E425}" dt="2024-10-29T17:03:38.455" v="82"/>
        <pc:sldMkLst>
          <pc:docMk/>
          <pc:sldMk cId="2182333122" sldId="263"/>
        </pc:sldMkLst>
        <pc:spChg chg="mod">
          <ac:chgData name="Michelle Sayles" userId="5626751a-1200-4b76-93d8-8a12e74608f2" providerId="ADAL" clId="{741DF606-E405-4DFF-856F-91C4E787E425}" dt="2024-10-29T17:03:38.455" v="82"/>
          <ac:spMkLst>
            <pc:docMk/>
            <pc:sldMk cId="2182333122" sldId="263"/>
            <ac:spMk id="3" creationId="{3B4783ED-621E-44BA-6E95-41A05AA22B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706C32-4A7F-904A-A159-858BADF2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4A908DD-8A6B-CA4C-A972-B41A7779B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494C34-0F3D-854E-AFF5-078C6756F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bird&#10;&#10;Description automatically generated">
            <a:extLst>
              <a:ext uri="{FF2B5EF4-FFF2-40B4-BE49-F238E27FC236}">
                <a16:creationId xmlns:a16="http://schemas.microsoft.com/office/drawing/2014/main" id="{3EE9051B-EE1E-6E4F-9694-61E46BF37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0E6F5C-96D4-2C42-A755-56B3A93436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4C2B7B-BC28-FA40-9621-C1B66ACC3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1DE6E88-83B3-4D4F-9E40-6D50AB5E0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rick, drawing&#10;&#10;Description automatically generated">
            <a:extLst>
              <a:ext uri="{FF2B5EF4-FFF2-40B4-BE49-F238E27FC236}">
                <a16:creationId xmlns:a16="http://schemas.microsoft.com/office/drawing/2014/main" id="{6F5ACEC9-B6BC-BB44-A490-7942ABDC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17C698C-2970-3943-A340-E6C0C48B0D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794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264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138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05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8446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5850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601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BE7CF1A-F401-2C48-970E-B029112B6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2C349984-7690-2A47-87D3-C0DD158BA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B267380-239A-CC4E-88C8-8F8B114C3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57E5DAEA-9D65-2A41-94A3-D73BF29B0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F1E15CE-4088-7C4E-8064-638CAAE8E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3BBE3F-8531-7640-B2C4-6EB1B05B39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F805847-4216-854B-BDC6-6E0F9050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9084CF26-838B-4E40-ACF0-0614B36F1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D234C7AA-D40B-5847-86A6-3CD23C130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2A509B-433B-8041-8A0B-7C00B9435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C941C59-736C-AA42-A40C-1FD6A9C0F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29667154-201A-9841-BEEE-FE4CF6604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9248" y="3324431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91C326E-BF68-6445-9231-1C87CA8DE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88693D-82A9-C941-B148-1250D9B243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B7CAE5D-7F30-7641-AB6B-1848BE4465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7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B238D30-2F91-4C40-9D8B-1760377E0B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4E9D20F-A939-7E47-A0F0-7A4B86BA15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C15587-0B28-2046-83FF-9F5F7E2581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3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53/hcr.2007.00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B6B6F-A3F2-0FA0-DFAA-7951438300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Patients as Active Inquirers: Gender, ASD and Autoimmunity</a:t>
            </a:r>
          </a:p>
        </p:txBody>
      </p:sp>
      <p:pic>
        <p:nvPicPr>
          <p:cNvPr id="12" name="Picture 11" descr="A female doctor with light skin and brown hair in a long ponytail on the left-hand side speaks with a female patient with olive skin and brown hair in a bun. The patient is a female user. Their interaction is friendly: the doctor has a slight smile on her face and happily answers the patient’s questions. ">
            <a:extLst>
              <a:ext uri="{FF2B5EF4-FFF2-40B4-BE49-F238E27FC236}">
                <a16:creationId xmlns:a16="http://schemas.microsoft.com/office/drawing/2014/main" id="{1CF10B36-80FA-7A55-3BEC-C2E4E53E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92" r="1" b="37129"/>
          <a:stretch/>
        </p:blipFill>
        <p:spPr>
          <a:xfrm rot="344365">
            <a:off x="765923" y="687338"/>
            <a:ext cx="10591524" cy="3491307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437BA-2E84-3549-8B00-4D6E2E7C8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10816984" cy="804862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as Active Inquirers: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Gender, ASD, and Autoimmunity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CD54C-24EE-C477-CF9B-B85BD7C20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54424-A38E-8D48-7826-CEEAE448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87384-22FF-0B25-EBD7-2BD796903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01DDC-D8FC-C603-864F-442F5F4F2E27}"/>
              </a:ext>
            </a:extLst>
          </p:cNvPr>
          <p:cNvSpPr txBox="1"/>
          <p:nvPr/>
        </p:nvSpPr>
        <p:spPr>
          <a:xfrm>
            <a:off x="3808869" y="5611749"/>
            <a:ext cx="45742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Natalia M. Rivera Morales (She/her/hers/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ella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Mellon Postdoctoral Research Fellow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Department of English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The George Washington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3A03E3-0BCB-9F4B-94E4-32826A5EB1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289" y="1135155"/>
            <a:ext cx="10515600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 developed symptoms of psoriatic disease at the age of four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Autoimmune disorders run in my family, especially among women: multiple sclerosis, lupus, and polymyositis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My moderate to severe flare-ups coincided with emotionally and psychologically trying moments:</a:t>
            </a:r>
          </a:p>
          <a:p>
            <a:pPr marL="1143000" lvl="1" indent="-457200"/>
            <a:r>
              <a:rPr lang="en-US" sz="2000" dirty="0"/>
              <a:t>SAT and College Application Season (ages 15 to 17)</a:t>
            </a:r>
          </a:p>
          <a:p>
            <a:pPr marL="1143000" lvl="1" indent="-457200"/>
            <a:r>
              <a:rPr lang="en-US" sz="2000" dirty="0"/>
              <a:t>Death of a grandparent during my master’s program (Age 22)</a:t>
            </a:r>
          </a:p>
          <a:p>
            <a:pPr marL="1600200" lvl="2" indent="-457200"/>
            <a:r>
              <a:rPr lang="en-US" dirty="0"/>
              <a:t>Koebner Response: the rapid develop and/or spread of psoriatic lesions after skin injury</a:t>
            </a:r>
          </a:p>
          <a:p>
            <a:pPr marL="1143000" lvl="1" indent="-457200"/>
            <a:r>
              <a:rPr lang="en-US" sz="2000" dirty="0"/>
              <a:t>Immediately after a health emergency during my doctoral dissertation phase: Guttate Psoriasis</a:t>
            </a:r>
          </a:p>
          <a:p>
            <a:pPr marL="1143000" lvl="1" indent="-457200"/>
            <a:r>
              <a:rPr lang="en-US" sz="2000" dirty="0"/>
              <a:t>More recent, I had another flare-up when another family member passed away in April 2024.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8E745-C863-2000-4751-0028BB43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37" y="344556"/>
            <a:ext cx="10483326" cy="975070"/>
          </a:xfrm>
        </p:spPr>
        <p:txBody>
          <a:bodyPr/>
          <a:lstStyle/>
          <a:p>
            <a:r>
              <a:rPr lang="en-US" dirty="0"/>
              <a:t>Personal Experience with Psoriasis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83734-D062-30BE-3783-3DE121BA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37" y="431455"/>
            <a:ext cx="10483326" cy="975070"/>
          </a:xfrm>
        </p:spPr>
        <p:txBody>
          <a:bodyPr/>
          <a:lstStyle/>
          <a:p>
            <a:r>
              <a:rPr lang="en-US" dirty="0"/>
              <a:t>Some Recent Developments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E3CCC-9735-4D7D-28EE-CB91AE07D2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5300" y="1533524"/>
            <a:ext cx="10515600" cy="38766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Diagnosed with ASD, level 1 in May 2024. Previously, I had been underdiagnosed with ADD and co-occurring Generalized Anxiety Disorder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Through my independent research and readings, I learned that there appears to be a link between autoimmunity and ASD. In my estimation, biology alone (i.e., “a DNA-based inherited disorder”) does not illuminate this co-occurrence. There are strong epigenetic and trauma-based factors that are implicated in the development of autoimmune disorders and its corollaries (Anxiety, Panic Disorders, Mood Disorders,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Contraindicated prescribed medications can exacerbate symptoms (i.e., beta blockers, Lithium) Many times, clinicians are more invested in addressing surface-level symptoms of “vexing” Mood Disorders, instead of identifying a potential underlying causal mechanism, such as chronic inflammation (i.e., as in the case of neuropsychiatric systemic lupus)</a:t>
            </a:r>
          </a:p>
        </p:txBody>
      </p:sp>
    </p:spTree>
    <p:extLst>
      <p:ext uri="{BB962C8B-B14F-4D97-AF65-F5344CB8AC3E}">
        <p14:creationId xmlns:p14="http://schemas.microsoft.com/office/powerpoint/2010/main" val="4275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910E9-6B45-953F-A7B2-4532E7D0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with my Dermatologist: The Importance of Patient Self-Advocacy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0F71ED-984D-AD9A-88F4-E5717AF1A8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3343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50" dirty="0"/>
              <a:t>My (male) dermatologist denied a link between ASD and psoriatic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50" dirty="0"/>
              <a:t>In general (though not always), I find that women and women-presenting clinicians are more receptive to consider the potential validity of my </a:t>
            </a:r>
            <a:r>
              <a:rPr lang="en-US" sz="2750" b="1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anamnesis, </a:t>
            </a:r>
            <a:r>
              <a:rPr lang="en-US" sz="275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that is, my self-reported medical history.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50" dirty="0">
                <a:solidFill>
                  <a:srgbClr val="474747"/>
                </a:solidFill>
                <a:latin typeface="Roboto" panose="02000000000000000000" pitchFamily="2" charset="0"/>
              </a:rPr>
              <a:t>Recommendation: Peer-reviewed Open-Access materials, grounded in rigorous research, can empower you to make sound medical decisions in consultation with your clinician(s). 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22762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C0300D-01DA-44CB-C140-81FF9CF3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37" y="487017"/>
            <a:ext cx="10483326" cy="975070"/>
          </a:xfrm>
        </p:spPr>
        <p:txBody>
          <a:bodyPr/>
          <a:lstStyle/>
          <a:p>
            <a:r>
              <a:rPr lang="en-US" dirty="0"/>
              <a:t>Prof. Quill Kukla: Hinderances to Autonomous Inquiry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363D3-FC73-7777-6339-192642ACF9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063" y="1691746"/>
            <a:ext cx="10515600" cy="3474508"/>
          </a:xfrm>
        </p:spPr>
        <p:txBody>
          <a:bodyPr/>
          <a:lstStyle/>
          <a:p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“We cannot make high-quality, informed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decisions about our own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 care unless we have access to an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 who can provide a synthetic assessment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our particular medical situations.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However, even financially secure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 Americans face a health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 system that is increasingly fractured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specialization, discontinuity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caregivers, and elaborate divisions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labor among health professionals.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Hence there may be no one person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is in a position to make a judgment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a patient as a whole</a:t>
            </a:r>
            <a:r>
              <a:rPr lang="en-US" sz="3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(Kukla 31). </a:t>
            </a:r>
            <a:endParaRPr lang="en-US" sz="3000" dirty="0">
              <a:solidFill>
                <a:srgbClr val="2925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1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76DD5-C007-2302-5077-B9D5B00DEB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4337" y="1546225"/>
            <a:ext cx="10515600" cy="3474508"/>
          </a:xfrm>
        </p:spPr>
        <p:txBody>
          <a:bodyPr/>
          <a:lstStyle/>
          <a:p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“84 percent of clinicians rate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 patients fair to poor at appraising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quality of the information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find on the Web, and almost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 times as many clinicians believe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patients’ independent research hampers the efficiency of clinical visits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 believe that this research improves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efficiency (33)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[Continued…]</a:t>
            </a:r>
          </a:p>
          <a:p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take a dramatic example, consider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Munchausen Syndrome By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Proxy (MSBP), a psychiatric disorder recognized by DSM-IV</a:t>
            </a:r>
            <a:r>
              <a:rPr lang="en-US" sz="200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MSBP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Factitious disorder imposed on another)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sufferers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either fabricate obscure physical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symptoms for their children or intentionally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inflict physical damage on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 to get attention from medical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professionals. A series of exposés over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past few years has shown that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MSBP is over-diagnosed and sometimes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 as a clinical weapon</a:t>
            </a:r>
            <a:r>
              <a:rPr lang="en-US" sz="2000" dirty="0">
                <a:solidFill>
                  <a:srgbClr val="292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25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against “pushy” mothers” (33). </a:t>
            </a:r>
          </a:p>
          <a:p>
            <a:endParaRPr lang="en-US" dirty="0">
              <a:solidFill>
                <a:srgbClr val="292526"/>
              </a:solidFill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79D6D4-B54D-DCE2-BB14-34702BDC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Kukla Quote 2: “Its all in your head…” </a:t>
            </a:r>
          </a:p>
        </p:txBody>
      </p:sp>
    </p:spTree>
    <p:extLst>
      <p:ext uri="{BB962C8B-B14F-4D97-AF65-F5344CB8AC3E}">
        <p14:creationId xmlns:p14="http://schemas.microsoft.com/office/powerpoint/2010/main" val="64331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79DF2-A0C7-39AF-E153-BB400B21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Kukla Quote 3: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66DA7-E03C-6B34-CDDC-A3A0C9F4E5A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“Good medical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decision-making requires the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judgment and skilled expertise of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practiced clinicians. But at the same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time, clinical practices should reflect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expectation that patients may be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 inquirers who bring relevant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expertise and a healthy critical distance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the authority of their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physicians’ voice into the clinic with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them. Clinicians should respect and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recognize their patients’ capacity for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autonomous inquiry and give these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patients reasons to trust their expertise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appropriate, rather than assuming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their voices will be heard</a:t>
            </a:r>
            <a:r>
              <a:rPr lang="en-US" dirty="0">
                <a:solidFill>
                  <a:srgbClr val="2925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925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unilateral and immediately authoritative” (33).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020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783ED-621E-44BA-6E95-41A05AA2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D0D5D-9F95-A90D-A1A0-79A3BADEC4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Kukla, Rebecca. “How Do Patients Know?” 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Hastings Center Report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vol. 37, no. 5, 2007, pp. 27–35. </a:t>
            </a:r>
            <a:r>
              <a:rPr lang="en-US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Crossref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https://doi.org/10.1353/hcr.2007.0074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3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805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Roboto</vt:lpstr>
      <vt:lpstr>Times</vt:lpstr>
      <vt:lpstr>Office Theme</vt:lpstr>
      <vt:lpstr>2_Office Theme</vt:lpstr>
      <vt:lpstr>Patients as Active Inquirers: Gender, ASD and Autoimmunity</vt:lpstr>
      <vt:lpstr>Personal Experience with Psoriasis</vt:lpstr>
      <vt:lpstr>Some Recent Developments</vt:lpstr>
      <vt:lpstr>Interaction with my Dermatologist: The Importance of Patient Self-Advocacy</vt:lpstr>
      <vt:lpstr>Prof. Quill Kukla: Hinderances to Autonomous Inquiry  </vt:lpstr>
      <vt:lpstr>Kukla Quote 2: “Its all in your head…” </vt:lpstr>
      <vt:lpstr>Kukla Quote 3: </vt:lpstr>
      <vt:lpstr>Source: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Michelle Sayles</cp:lastModifiedBy>
  <cp:revision>42</cp:revision>
  <dcterms:created xsi:type="dcterms:W3CDTF">2020-03-10T16:22:03Z</dcterms:created>
  <dcterms:modified xsi:type="dcterms:W3CDTF">2024-10-29T17:03:39Z</dcterms:modified>
</cp:coreProperties>
</file>