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notesMasterIdLst>
    <p:notesMasterId r:id="rId9"/>
  </p:notesMasterIdLst>
  <p:sldIdLst>
    <p:sldId id="256" r:id="rId2"/>
    <p:sldId id="261" r:id="rId3"/>
    <p:sldId id="262" r:id="rId4"/>
    <p:sldId id="263" r:id="rId5"/>
    <p:sldId id="264" r:id="rId6"/>
    <p:sldId id="266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D3E534-6A5C-4B45-A5CB-C04660845746}" v="13" dt="2024-11-21T18:59:38.8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5595"/>
  </p:normalViewPr>
  <p:slideViewPr>
    <p:cSldViewPr snapToGrid="0">
      <p:cViewPr varScale="1">
        <p:scale>
          <a:sx n="75" d="100"/>
          <a:sy n="75" d="100"/>
        </p:scale>
        <p:origin x="78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Sayles" userId="5626751a-1200-4b76-93d8-8a12e74608f2" providerId="ADAL" clId="{A0D3E534-6A5C-4B45-A5CB-C04660845746}"/>
    <pc:docChg chg="modSld">
      <pc:chgData name="Michelle Sayles" userId="5626751a-1200-4b76-93d8-8a12e74608f2" providerId="ADAL" clId="{A0D3E534-6A5C-4B45-A5CB-C04660845746}" dt="2024-11-21T18:59:38.812" v="18" actId="962"/>
      <pc:docMkLst>
        <pc:docMk/>
      </pc:docMkLst>
      <pc:sldChg chg="modSp mod">
        <pc:chgData name="Michelle Sayles" userId="5626751a-1200-4b76-93d8-8a12e74608f2" providerId="ADAL" clId="{A0D3E534-6A5C-4B45-A5CB-C04660845746}" dt="2024-11-21T18:57:28.163" v="2"/>
        <pc:sldMkLst>
          <pc:docMk/>
          <pc:sldMk cId="1018942138" sldId="256"/>
        </pc:sldMkLst>
        <pc:picChg chg="mod ord">
          <ac:chgData name="Michelle Sayles" userId="5626751a-1200-4b76-93d8-8a12e74608f2" providerId="ADAL" clId="{A0D3E534-6A5C-4B45-A5CB-C04660845746}" dt="2024-11-21T18:57:28.163" v="2"/>
          <ac:picMkLst>
            <pc:docMk/>
            <pc:sldMk cId="1018942138" sldId="256"/>
            <ac:picMk id="5" creationId="{9328922F-8898-44A1-C726-20454B5E5626}"/>
          </ac:picMkLst>
        </pc:picChg>
      </pc:sldChg>
      <pc:sldChg chg="modSp">
        <pc:chgData name="Michelle Sayles" userId="5626751a-1200-4b76-93d8-8a12e74608f2" providerId="ADAL" clId="{A0D3E534-6A5C-4B45-A5CB-C04660845746}" dt="2024-11-21T18:58:58.934" v="14" actId="962"/>
        <pc:sldMkLst>
          <pc:docMk/>
          <pc:sldMk cId="3757853571" sldId="261"/>
        </pc:sldMkLst>
        <pc:graphicFrameChg chg="mod">
          <ac:chgData name="Michelle Sayles" userId="5626751a-1200-4b76-93d8-8a12e74608f2" providerId="ADAL" clId="{A0D3E534-6A5C-4B45-A5CB-C04660845746}" dt="2024-11-21T18:58:45.606" v="10" actId="962"/>
          <ac:graphicFrameMkLst>
            <pc:docMk/>
            <pc:sldMk cId="3757853571" sldId="261"/>
            <ac:graphicFrameMk id="5" creationId="{650DBFCF-5D9F-38C8-A4A7-AFB599CBF8A6}"/>
          </ac:graphicFrameMkLst>
        </pc:graphicFrameChg>
        <pc:graphicFrameChg chg="mod">
          <ac:chgData name="Michelle Sayles" userId="5626751a-1200-4b76-93d8-8a12e74608f2" providerId="ADAL" clId="{A0D3E534-6A5C-4B45-A5CB-C04660845746}" dt="2024-11-21T18:58:50.988" v="12" actId="962"/>
          <ac:graphicFrameMkLst>
            <pc:docMk/>
            <pc:sldMk cId="3757853571" sldId="261"/>
            <ac:graphicFrameMk id="6" creationId="{E809FA62-48F5-83B2-7FC3-0B9E29BCAF0B}"/>
          </ac:graphicFrameMkLst>
        </pc:graphicFrameChg>
        <pc:graphicFrameChg chg="mod">
          <ac:chgData name="Michelle Sayles" userId="5626751a-1200-4b76-93d8-8a12e74608f2" providerId="ADAL" clId="{A0D3E534-6A5C-4B45-A5CB-C04660845746}" dt="2024-11-21T18:58:58.934" v="14" actId="962"/>
          <ac:graphicFrameMkLst>
            <pc:docMk/>
            <pc:sldMk cId="3757853571" sldId="261"/>
            <ac:graphicFrameMk id="7" creationId="{2E0E3E02-8333-1AD9-F813-B12C6F34627C}"/>
          </ac:graphicFrameMkLst>
        </pc:graphicFrameChg>
      </pc:sldChg>
      <pc:sldChg chg="modSp">
        <pc:chgData name="Michelle Sayles" userId="5626751a-1200-4b76-93d8-8a12e74608f2" providerId="ADAL" clId="{A0D3E534-6A5C-4B45-A5CB-C04660845746}" dt="2024-11-21T18:59:16.560" v="16" actId="962"/>
        <pc:sldMkLst>
          <pc:docMk/>
          <pc:sldMk cId="986895557" sldId="262"/>
        </pc:sldMkLst>
        <pc:graphicFrameChg chg="mod">
          <ac:chgData name="Michelle Sayles" userId="5626751a-1200-4b76-93d8-8a12e74608f2" providerId="ADAL" clId="{A0D3E534-6A5C-4B45-A5CB-C04660845746}" dt="2024-11-21T18:59:16.560" v="16" actId="962"/>
          <ac:graphicFrameMkLst>
            <pc:docMk/>
            <pc:sldMk cId="986895557" sldId="262"/>
            <ac:graphicFrameMk id="8" creationId="{844CDB5C-B722-E3EF-05B9-2BE65664E6FD}"/>
          </ac:graphicFrameMkLst>
        </pc:graphicFrameChg>
      </pc:sldChg>
      <pc:sldChg chg="modSp mod">
        <pc:chgData name="Michelle Sayles" userId="5626751a-1200-4b76-93d8-8a12e74608f2" providerId="ADAL" clId="{A0D3E534-6A5C-4B45-A5CB-C04660845746}" dt="2024-11-21T18:59:38.812" v="18" actId="962"/>
        <pc:sldMkLst>
          <pc:docMk/>
          <pc:sldMk cId="1600212723" sldId="263"/>
        </pc:sldMkLst>
        <pc:spChg chg="ord">
          <ac:chgData name="Michelle Sayles" userId="5626751a-1200-4b76-93d8-8a12e74608f2" providerId="ADAL" clId="{A0D3E534-6A5C-4B45-A5CB-C04660845746}" dt="2024-11-21T18:57:37.265" v="3"/>
          <ac:spMkLst>
            <pc:docMk/>
            <pc:sldMk cId="1600212723" sldId="263"/>
            <ac:spMk id="2" creationId="{8ABE2CC5-3DC6-125A-DD92-B589B8DF9FC1}"/>
          </ac:spMkLst>
        </pc:spChg>
        <pc:spChg chg="ord">
          <ac:chgData name="Michelle Sayles" userId="5626751a-1200-4b76-93d8-8a12e74608f2" providerId="ADAL" clId="{A0D3E534-6A5C-4B45-A5CB-C04660845746}" dt="2024-11-21T18:57:52.406" v="5"/>
          <ac:spMkLst>
            <pc:docMk/>
            <pc:sldMk cId="1600212723" sldId="263"/>
            <ac:spMk id="4" creationId="{D0ECF5B6-94B7-BD84-988A-1A5EA9C8C3EF}"/>
          </ac:spMkLst>
        </pc:spChg>
        <pc:spChg chg="mod">
          <ac:chgData name="Michelle Sayles" userId="5626751a-1200-4b76-93d8-8a12e74608f2" providerId="ADAL" clId="{A0D3E534-6A5C-4B45-A5CB-C04660845746}" dt="2024-11-21T18:57:56.429" v="6" actId="962"/>
          <ac:spMkLst>
            <pc:docMk/>
            <pc:sldMk cId="1600212723" sldId="263"/>
            <ac:spMk id="7" creationId="{40667C4F-C455-4530-41C0-4285C64349F5}"/>
          </ac:spMkLst>
        </pc:spChg>
        <pc:graphicFrameChg chg="mod">
          <ac:chgData name="Michelle Sayles" userId="5626751a-1200-4b76-93d8-8a12e74608f2" providerId="ADAL" clId="{A0D3E534-6A5C-4B45-A5CB-C04660845746}" dt="2024-11-21T18:59:38.812" v="18" actId="962"/>
          <ac:graphicFrameMkLst>
            <pc:docMk/>
            <pc:sldMk cId="1600212723" sldId="263"/>
            <ac:graphicFrameMk id="5" creationId="{CFFC872A-5C04-72D0-14B5-B5611423E075}"/>
          </ac:graphicFrameMkLst>
        </pc:graphicFrameChg>
        <pc:picChg chg="mod">
          <ac:chgData name="Michelle Sayles" userId="5626751a-1200-4b76-93d8-8a12e74608f2" providerId="ADAL" clId="{A0D3E534-6A5C-4B45-A5CB-C04660845746}" dt="2024-11-21T18:57:45.276" v="4" actId="962"/>
          <ac:picMkLst>
            <pc:docMk/>
            <pc:sldMk cId="1600212723" sldId="263"/>
            <ac:picMk id="6" creationId="{FB3BFAFA-7C71-06D0-2293-77E4D9BFE6B4}"/>
          </ac:picMkLst>
        </pc:picChg>
      </pc:sldChg>
      <pc:sldChg chg="modSp">
        <pc:chgData name="Michelle Sayles" userId="5626751a-1200-4b76-93d8-8a12e74608f2" providerId="ADAL" clId="{A0D3E534-6A5C-4B45-A5CB-C04660845746}" dt="2024-11-21T18:58:07.528" v="8" actId="962"/>
        <pc:sldMkLst>
          <pc:docMk/>
          <pc:sldMk cId="3613258467" sldId="264"/>
        </pc:sldMkLst>
        <pc:picChg chg="mod">
          <ac:chgData name="Michelle Sayles" userId="5626751a-1200-4b76-93d8-8a12e74608f2" providerId="ADAL" clId="{A0D3E534-6A5C-4B45-A5CB-C04660845746}" dt="2024-11-21T18:58:07.528" v="8" actId="962"/>
          <ac:picMkLst>
            <pc:docMk/>
            <pc:sldMk cId="3613258467" sldId="264"/>
            <ac:picMk id="1026" creationId="{1BBE58D9-9757-9334-FB20-D4F038F7FC02}"/>
          </ac:picMkLst>
        </pc:picChg>
        <pc:picChg chg="mod">
          <ac:chgData name="Michelle Sayles" userId="5626751a-1200-4b76-93d8-8a12e74608f2" providerId="ADAL" clId="{A0D3E534-6A5C-4B45-A5CB-C04660845746}" dt="2024-11-21T18:58:06.731" v="7" actId="962"/>
          <ac:picMkLst>
            <pc:docMk/>
            <pc:sldMk cId="3613258467" sldId="264"/>
            <ac:picMk id="1028" creationId="{9D42B43F-F1C0-BF00-0B23-83B9B5E51FAF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D0E5E6-CD02-5E4D-84BA-EAFEB9C2DF10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</dgm:pt>
    <dgm:pt modelId="{3463B6F0-C1DE-FE46-A135-A6F93ED1A9E0}">
      <dgm:prSet phldrT="[Text]"/>
      <dgm:spPr/>
      <dgm:t>
        <a:bodyPr/>
        <a:lstStyle/>
        <a:p>
          <a:r>
            <a:rPr lang="en-US" b="1" dirty="0"/>
            <a:t>United States Department of Agriculture</a:t>
          </a:r>
          <a:br>
            <a:rPr lang="en-US" b="1" dirty="0"/>
          </a:br>
          <a:r>
            <a:rPr lang="en-US" b="1" dirty="0"/>
            <a:t>(USDA)</a:t>
          </a:r>
          <a:endParaRPr lang="en-US" dirty="0"/>
        </a:p>
      </dgm:t>
    </dgm:pt>
    <dgm:pt modelId="{9EFD720E-F935-3949-9A8C-91B57EBB5BC5}" type="parTrans" cxnId="{482F3BA8-30A6-3845-8945-28EED7F8B37A}">
      <dgm:prSet/>
      <dgm:spPr/>
      <dgm:t>
        <a:bodyPr/>
        <a:lstStyle/>
        <a:p>
          <a:endParaRPr lang="en-US"/>
        </a:p>
      </dgm:t>
    </dgm:pt>
    <dgm:pt modelId="{F1BAC261-8C53-7440-8A71-5ABB30D13501}" type="sibTrans" cxnId="{482F3BA8-30A6-3845-8945-28EED7F8B37A}">
      <dgm:prSet/>
      <dgm:spPr/>
      <dgm:t>
        <a:bodyPr/>
        <a:lstStyle/>
        <a:p>
          <a:endParaRPr lang="en-US"/>
        </a:p>
      </dgm:t>
    </dgm:pt>
    <dgm:pt modelId="{7EE8EC51-01BC-4149-94B7-26D6DDC35D3E}" type="pres">
      <dgm:prSet presAssocID="{08D0E5E6-CD02-5E4D-84BA-EAFEB9C2DF10}" presName="linearFlow" presStyleCnt="0">
        <dgm:presLayoutVars>
          <dgm:dir/>
          <dgm:resizeHandles val="exact"/>
        </dgm:presLayoutVars>
      </dgm:prSet>
      <dgm:spPr/>
    </dgm:pt>
    <dgm:pt modelId="{9CF06826-F4B8-CB40-A902-9E64EA6A0067}" type="pres">
      <dgm:prSet presAssocID="{3463B6F0-C1DE-FE46-A135-A6F93ED1A9E0}" presName="composite" presStyleCnt="0"/>
      <dgm:spPr/>
    </dgm:pt>
    <dgm:pt modelId="{2B3FDC88-B0EF-734C-9343-5C5C40519669}" type="pres">
      <dgm:prSet presAssocID="{3463B6F0-C1DE-FE46-A135-A6F93ED1A9E0}" presName="imgShp" presStyleLbl="fgImgPlace1" presStyleIdx="0" presStyleCnt="1" custLinFactNeighborX="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71A9181-C84A-A84B-836C-280E1D319993}" type="pres">
      <dgm:prSet presAssocID="{3463B6F0-C1DE-FE46-A135-A6F93ED1A9E0}" presName="txShp" presStyleLbl="node1" presStyleIdx="0" presStyleCnt="1" custLinFactNeighborX="401">
        <dgm:presLayoutVars>
          <dgm:bulletEnabled val="1"/>
        </dgm:presLayoutVars>
      </dgm:prSet>
      <dgm:spPr/>
    </dgm:pt>
  </dgm:ptLst>
  <dgm:cxnLst>
    <dgm:cxn modelId="{4D059756-E067-8145-A7B9-D5871D638F37}" type="presOf" srcId="{08D0E5E6-CD02-5E4D-84BA-EAFEB9C2DF10}" destId="{7EE8EC51-01BC-4149-94B7-26D6DDC35D3E}" srcOrd="0" destOrd="0" presId="urn:microsoft.com/office/officeart/2005/8/layout/vList3"/>
    <dgm:cxn modelId="{482F3BA8-30A6-3845-8945-28EED7F8B37A}" srcId="{08D0E5E6-CD02-5E4D-84BA-EAFEB9C2DF10}" destId="{3463B6F0-C1DE-FE46-A135-A6F93ED1A9E0}" srcOrd="0" destOrd="0" parTransId="{9EFD720E-F935-3949-9A8C-91B57EBB5BC5}" sibTransId="{F1BAC261-8C53-7440-8A71-5ABB30D13501}"/>
    <dgm:cxn modelId="{5BAAA7B7-910E-2C41-9DB5-E4D3242318BA}" type="presOf" srcId="{3463B6F0-C1DE-FE46-A135-A6F93ED1A9E0}" destId="{671A9181-C84A-A84B-836C-280E1D319993}" srcOrd="0" destOrd="0" presId="urn:microsoft.com/office/officeart/2005/8/layout/vList3"/>
    <dgm:cxn modelId="{4DD1D64B-1131-3D4A-8436-54DEEE08BF37}" type="presParOf" srcId="{7EE8EC51-01BC-4149-94B7-26D6DDC35D3E}" destId="{9CF06826-F4B8-CB40-A902-9E64EA6A0067}" srcOrd="0" destOrd="0" presId="urn:microsoft.com/office/officeart/2005/8/layout/vList3"/>
    <dgm:cxn modelId="{034B9A2E-3A81-0C4E-B792-21649F4D4454}" type="presParOf" srcId="{9CF06826-F4B8-CB40-A902-9E64EA6A0067}" destId="{2B3FDC88-B0EF-734C-9343-5C5C40519669}" srcOrd="0" destOrd="0" presId="urn:microsoft.com/office/officeart/2005/8/layout/vList3"/>
    <dgm:cxn modelId="{F140A730-114A-AA42-98F1-91F8F944121E}" type="presParOf" srcId="{9CF06826-F4B8-CB40-A902-9E64EA6A0067}" destId="{671A9181-C84A-A84B-836C-280E1D31999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84605A-6FA9-F74C-B767-C9EC7CAB1B82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</dgm:pt>
    <dgm:pt modelId="{67ABA9A7-D22D-224F-B4F6-5D4BE4852EB8}">
      <dgm:prSet phldrT="[Text]"/>
      <dgm:spPr/>
      <dgm:t>
        <a:bodyPr/>
        <a:lstStyle/>
        <a:p>
          <a:r>
            <a:rPr lang="en-US" b="1" dirty="0"/>
            <a:t>U.S. Department of Health &amp; Human Services</a:t>
          </a:r>
          <a:br>
            <a:rPr lang="en-US" b="1" dirty="0"/>
          </a:br>
          <a:r>
            <a:rPr lang="en-US" b="1" dirty="0"/>
            <a:t>(HHS)</a:t>
          </a:r>
        </a:p>
      </dgm:t>
    </dgm:pt>
    <dgm:pt modelId="{42A818D6-65DC-8C4A-B3DC-2AC4F2305DB9}" type="parTrans" cxnId="{3876DD8F-F73D-9C4A-8E4B-513908260B14}">
      <dgm:prSet/>
      <dgm:spPr/>
      <dgm:t>
        <a:bodyPr/>
        <a:lstStyle/>
        <a:p>
          <a:endParaRPr lang="en-US"/>
        </a:p>
      </dgm:t>
    </dgm:pt>
    <dgm:pt modelId="{2B763EFA-2FE1-EA47-AB21-1CD807843896}" type="sibTrans" cxnId="{3876DD8F-F73D-9C4A-8E4B-513908260B14}">
      <dgm:prSet/>
      <dgm:spPr/>
      <dgm:t>
        <a:bodyPr/>
        <a:lstStyle/>
        <a:p>
          <a:endParaRPr lang="en-US"/>
        </a:p>
      </dgm:t>
    </dgm:pt>
    <dgm:pt modelId="{F16070C7-7F0A-4B46-8CAB-F60D392476E7}" type="pres">
      <dgm:prSet presAssocID="{4884605A-6FA9-F74C-B767-C9EC7CAB1B82}" presName="linearFlow" presStyleCnt="0">
        <dgm:presLayoutVars>
          <dgm:dir/>
          <dgm:resizeHandles val="exact"/>
        </dgm:presLayoutVars>
      </dgm:prSet>
      <dgm:spPr/>
    </dgm:pt>
    <dgm:pt modelId="{CC584677-45BE-2645-A364-CBE301D0A8A3}" type="pres">
      <dgm:prSet presAssocID="{67ABA9A7-D22D-224F-B4F6-5D4BE4852EB8}" presName="composite" presStyleCnt="0"/>
      <dgm:spPr/>
    </dgm:pt>
    <dgm:pt modelId="{A1968C50-602F-8E48-A1B2-9E2783BEBDE4}" type="pres">
      <dgm:prSet presAssocID="{67ABA9A7-D22D-224F-B4F6-5D4BE4852EB8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F816C8D-86A3-774B-95A0-2C967E9D9B1D}" type="pres">
      <dgm:prSet presAssocID="{67ABA9A7-D22D-224F-B4F6-5D4BE4852EB8}" presName="txShp" presStyleLbl="node1" presStyleIdx="0" presStyleCnt="1">
        <dgm:presLayoutVars>
          <dgm:bulletEnabled val="1"/>
        </dgm:presLayoutVars>
      </dgm:prSet>
      <dgm:spPr/>
    </dgm:pt>
  </dgm:ptLst>
  <dgm:cxnLst>
    <dgm:cxn modelId="{F98D4262-2620-1640-91CE-16CBCBE2B2D3}" type="presOf" srcId="{67ABA9A7-D22D-224F-B4F6-5D4BE4852EB8}" destId="{BF816C8D-86A3-774B-95A0-2C967E9D9B1D}" srcOrd="0" destOrd="0" presId="urn:microsoft.com/office/officeart/2005/8/layout/vList3"/>
    <dgm:cxn modelId="{E6FBB68C-04D4-9D44-82F9-B3CFB20D7DE8}" type="presOf" srcId="{4884605A-6FA9-F74C-B767-C9EC7CAB1B82}" destId="{F16070C7-7F0A-4B46-8CAB-F60D392476E7}" srcOrd="0" destOrd="0" presId="urn:microsoft.com/office/officeart/2005/8/layout/vList3"/>
    <dgm:cxn modelId="{3876DD8F-F73D-9C4A-8E4B-513908260B14}" srcId="{4884605A-6FA9-F74C-B767-C9EC7CAB1B82}" destId="{67ABA9A7-D22D-224F-B4F6-5D4BE4852EB8}" srcOrd="0" destOrd="0" parTransId="{42A818D6-65DC-8C4A-B3DC-2AC4F2305DB9}" sibTransId="{2B763EFA-2FE1-EA47-AB21-1CD807843896}"/>
    <dgm:cxn modelId="{C5A54D5D-2B80-2749-A5F0-D445427D02B4}" type="presParOf" srcId="{F16070C7-7F0A-4B46-8CAB-F60D392476E7}" destId="{CC584677-45BE-2645-A364-CBE301D0A8A3}" srcOrd="0" destOrd="0" presId="urn:microsoft.com/office/officeart/2005/8/layout/vList3"/>
    <dgm:cxn modelId="{54716093-6C09-914D-89D4-06EBF1C9EB46}" type="presParOf" srcId="{CC584677-45BE-2645-A364-CBE301D0A8A3}" destId="{A1968C50-602F-8E48-A1B2-9E2783BEBDE4}" srcOrd="0" destOrd="0" presId="urn:microsoft.com/office/officeart/2005/8/layout/vList3"/>
    <dgm:cxn modelId="{88235A6A-8152-D54F-B4BB-BD051D9B8D8A}" type="presParOf" srcId="{CC584677-45BE-2645-A364-CBE301D0A8A3}" destId="{BF816C8D-86A3-774B-95A0-2C967E9D9B1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D0E5E6-CD02-5E4D-84BA-EAFEB9C2DF10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</dgm:pt>
    <dgm:pt modelId="{86EEF944-A1B0-6749-AD0F-5171577B8342}">
      <dgm:prSet phldrT="[Text]"/>
      <dgm:spPr/>
      <dgm:t>
        <a:bodyPr/>
        <a:lstStyle/>
        <a:p>
          <a:r>
            <a:rPr lang="en-US" b="1" dirty="0"/>
            <a:t>Centers for Disease Control and Prevention</a:t>
          </a:r>
          <a:br>
            <a:rPr lang="en-US" b="1" dirty="0"/>
          </a:br>
          <a:r>
            <a:rPr lang="en-US" b="1" dirty="0"/>
            <a:t>(CDC)</a:t>
          </a:r>
          <a:endParaRPr lang="en-US" dirty="0"/>
        </a:p>
      </dgm:t>
    </dgm:pt>
    <dgm:pt modelId="{FF04E16E-1CAF-BD43-9C26-5840B715DE9E}" type="parTrans" cxnId="{2E566A4A-9661-0242-989A-A5DA14123861}">
      <dgm:prSet/>
      <dgm:spPr/>
      <dgm:t>
        <a:bodyPr/>
        <a:lstStyle/>
        <a:p>
          <a:endParaRPr lang="en-US"/>
        </a:p>
      </dgm:t>
    </dgm:pt>
    <dgm:pt modelId="{CA837479-6D50-6B41-A300-403C33F6D954}" type="sibTrans" cxnId="{2E566A4A-9661-0242-989A-A5DA14123861}">
      <dgm:prSet/>
      <dgm:spPr/>
      <dgm:t>
        <a:bodyPr/>
        <a:lstStyle/>
        <a:p>
          <a:endParaRPr lang="en-US"/>
        </a:p>
      </dgm:t>
    </dgm:pt>
    <dgm:pt modelId="{A573BD6E-D965-A946-8794-38DF9B79CA7D}">
      <dgm:prSet phldrT="[Text]"/>
      <dgm:spPr/>
      <dgm:t>
        <a:bodyPr/>
        <a:lstStyle/>
        <a:p>
          <a:r>
            <a:rPr lang="en-US" b="1" dirty="0"/>
            <a:t>Food and Drug Administration</a:t>
          </a:r>
          <a:br>
            <a:rPr lang="en-US" b="1" dirty="0"/>
          </a:br>
          <a:r>
            <a:rPr lang="en-US" b="1" dirty="0"/>
            <a:t>(FDA)</a:t>
          </a:r>
          <a:endParaRPr lang="en-US" dirty="0"/>
        </a:p>
      </dgm:t>
    </dgm:pt>
    <dgm:pt modelId="{67F8A598-35F7-AC40-A723-7E185A84D123}" type="parTrans" cxnId="{EA74B71D-C8D8-4544-9E19-EDE1B137F89F}">
      <dgm:prSet/>
      <dgm:spPr/>
      <dgm:t>
        <a:bodyPr/>
        <a:lstStyle/>
        <a:p>
          <a:endParaRPr lang="en-US"/>
        </a:p>
      </dgm:t>
    </dgm:pt>
    <dgm:pt modelId="{44E1FE5D-2A29-2B42-8438-764D0D495605}" type="sibTrans" cxnId="{EA74B71D-C8D8-4544-9E19-EDE1B137F89F}">
      <dgm:prSet/>
      <dgm:spPr/>
      <dgm:t>
        <a:bodyPr/>
        <a:lstStyle/>
        <a:p>
          <a:endParaRPr lang="en-US"/>
        </a:p>
      </dgm:t>
    </dgm:pt>
    <dgm:pt modelId="{7EE8EC51-01BC-4149-94B7-26D6DDC35D3E}" type="pres">
      <dgm:prSet presAssocID="{08D0E5E6-CD02-5E4D-84BA-EAFEB9C2DF10}" presName="linearFlow" presStyleCnt="0">
        <dgm:presLayoutVars>
          <dgm:dir/>
          <dgm:resizeHandles val="exact"/>
        </dgm:presLayoutVars>
      </dgm:prSet>
      <dgm:spPr/>
    </dgm:pt>
    <dgm:pt modelId="{3988D8BC-C614-F948-8B11-53635DD3D4D8}" type="pres">
      <dgm:prSet presAssocID="{86EEF944-A1B0-6749-AD0F-5171577B8342}" presName="composite" presStyleCnt="0"/>
      <dgm:spPr/>
    </dgm:pt>
    <dgm:pt modelId="{55DBAC07-0005-A747-BC45-BA88D7AA3895}" type="pres">
      <dgm:prSet presAssocID="{86EEF944-A1B0-6749-AD0F-5171577B8342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38D3C83-955E-6546-BA8A-7C6B2F62DE6C}" type="pres">
      <dgm:prSet presAssocID="{86EEF944-A1B0-6749-AD0F-5171577B8342}" presName="txShp" presStyleLbl="node1" presStyleIdx="0" presStyleCnt="2">
        <dgm:presLayoutVars>
          <dgm:bulletEnabled val="1"/>
        </dgm:presLayoutVars>
      </dgm:prSet>
      <dgm:spPr/>
    </dgm:pt>
    <dgm:pt modelId="{7214BF12-2537-424F-A522-BB5554CE2735}" type="pres">
      <dgm:prSet presAssocID="{CA837479-6D50-6B41-A300-403C33F6D954}" presName="spacing" presStyleCnt="0"/>
      <dgm:spPr/>
    </dgm:pt>
    <dgm:pt modelId="{EAA791B6-40B9-C242-8830-31CB2A0885DA}" type="pres">
      <dgm:prSet presAssocID="{A573BD6E-D965-A946-8794-38DF9B79CA7D}" presName="composite" presStyleCnt="0"/>
      <dgm:spPr/>
    </dgm:pt>
    <dgm:pt modelId="{3568FF7B-ADF8-384F-8B3A-153D9A89157A}" type="pres">
      <dgm:prSet presAssocID="{A573BD6E-D965-A946-8794-38DF9B79CA7D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1EA9CB3-7CA1-F148-BD6A-7D7594C7B6C3}" type="pres">
      <dgm:prSet presAssocID="{A573BD6E-D965-A946-8794-38DF9B79CA7D}" presName="txShp" presStyleLbl="node1" presStyleIdx="1" presStyleCnt="2">
        <dgm:presLayoutVars>
          <dgm:bulletEnabled val="1"/>
        </dgm:presLayoutVars>
      </dgm:prSet>
      <dgm:spPr/>
    </dgm:pt>
  </dgm:ptLst>
  <dgm:cxnLst>
    <dgm:cxn modelId="{7C7AF706-31CD-A144-835D-B5DE96CEC248}" type="presOf" srcId="{86EEF944-A1B0-6749-AD0F-5171577B8342}" destId="{038D3C83-955E-6546-BA8A-7C6B2F62DE6C}" srcOrd="0" destOrd="0" presId="urn:microsoft.com/office/officeart/2005/8/layout/vList3"/>
    <dgm:cxn modelId="{EA74B71D-C8D8-4544-9E19-EDE1B137F89F}" srcId="{08D0E5E6-CD02-5E4D-84BA-EAFEB9C2DF10}" destId="{A573BD6E-D965-A946-8794-38DF9B79CA7D}" srcOrd="1" destOrd="0" parTransId="{67F8A598-35F7-AC40-A723-7E185A84D123}" sibTransId="{44E1FE5D-2A29-2B42-8438-764D0D495605}"/>
    <dgm:cxn modelId="{DC3BE72C-4298-4C40-A573-3BE70088511A}" type="presOf" srcId="{A573BD6E-D965-A946-8794-38DF9B79CA7D}" destId="{41EA9CB3-7CA1-F148-BD6A-7D7594C7B6C3}" srcOrd="0" destOrd="0" presId="urn:microsoft.com/office/officeart/2005/8/layout/vList3"/>
    <dgm:cxn modelId="{2E566A4A-9661-0242-989A-A5DA14123861}" srcId="{08D0E5E6-CD02-5E4D-84BA-EAFEB9C2DF10}" destId="{86EEF944-A1B0-6749-AD0F-5171577B8342}" srcOrd="0" destOrd="0" parTransId="{FF04E16E-1CAF-BD43-9C26-5840B715DE9E}" sibTransId="{CA837479-6D50-6B41-A300-403C33F6D954}"/>
    <dgm:cxn modelId="{4D059756-E067-8145-A7B9-D5871D638F37}" type="presOf" srcId="{08D0E5E6-CD02-5E4D-84BA-EAFEB9C2DF10}" destId="{7EE8EC51-01BC-4149-94B7-26D6DDC35D3E}" srcOrd="0" destOrd="0" presId="urn:microsoft.com/office/officeart/2005/8/layout/vList3"/>
    <dgm:cxn modelId="{00F7BEA2-4244-BB45-BDBB-0B056D3B4659}" type="presParOf" srcId="{7EE8EC51-01BC-4149-94B7-26D6DDC35D3E}" destId="{3988D8BC-C614-F948-8B11-53635DD3D4D8}" srcOrd="0" destOrd="0" presId="urn:microsoft.com/office/officeart/2005/8/layout/vList3"/>
    <dgm:cxn modelId="{2A288D10-9031-AE42-AFAF-250E5CDE5374}" type="presParOf" srcId="{3988D8BC-C614-F948-8B11-53635DD3D4D8}" destId="{55DBAC07-0005-A747-BC45-BA88D7AA3895}" srcOrd="0" destOrd="0" presId="urn:microsoft.com/office/officeart/2005/8/layout/vList3"/>
    <dgm:cxn modelId="{BC981194-BD3E-BA48-AD59-E3751AD21F3E}" type="presParOf" srcId="{3988D8BC-C614-F948-8B11-53635DD3D4D8}" destId="{038D3C83-955E-6546-BA8A-7C6B2F62DE6C}" srcOrd="1" destOrd="0" presId="urn:microsoft.com/office/officeart/2005/8/layout/vList3"/>
    <dgm:cxn modelId="{F77BFAAB-A28A-D542-A78C-DED563C2C9D4}" type="presParOf" srcId="{7EE8EC51-01BC-4149-94B7-26D6DDC35D3E}" destId="{7214BF12-2537-424F-A522-BB5554CE2735}" srcOrd="1" destOrd="0" presId="urn:microsoft.com/office/officeart/2005/8/layout/vList3"/>
    <dgm:cxn modelId="{BFDDE513-4BE5-FA43-90D8-2EC822A51004}" type="presParOf" srcId="{7EE8EC51-01BC-4149-94B7-26D6DDC35D3E}" destId="{EAA791B6-40B9-C242-8830-31CB2A0885DA}" srcOrd="2" destOrd="0" presId="urn:microsoft.com/office/officeart/2005/8/layout/vList3"/>
    <dgm:cxn modelId="{8380D906-2B6F-C14B-8870-FCDFEB55E0D8}" type="presParOf" srcId="{EAA791B6-40B9-C242-8830-31CB2A0885DA}" destId="{3568FF7B-ADF8-384F-8B3A-153D9A89157A}" srcOrd="0" destOrd="0" presId="urn:microsoft.com/office/officeart/2005/8/layout/vList3"/>
    <dgm:cxn modelId="{74398AB0-E6D7-A54F-9F23-D0F45567A4B0}" type="presParOf" srcId="{EAA791B6-40B9-C242-8830-31CB2A0885DA}" destId="{41EA9CB3-7CA1-F148-BD6A-7D7594C7B6C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D9A65B-9D8B-E749-A43B-51548F89228B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24BB1B-38EC-5043-ADE3-8A3BBBE5B9BA}">
      <dgm:prSet phldrT="[Text]"/>
      <dgm:spPr/>
      <dgm:t>
        <a:bodyPr/>
        <a:lstStyle/>
        <a:p>
          <a:r>
            <a:rPr lang="en-US" dirty="0"/>
            <a:t>Underfunded</a:t>
          </a:r>
        </a:p>
      </dgm:t>
    </dgm:pt>
    <dgm:pt modelId="{0F4DCBA6-98F1-9341-9E2D-B9A24D097B17}" type="parTrans" cxnId="{E2418D4C-9884-144B-9FC1-DB6656BCDBF5}">
      <dgm:prSet/>
      <dgm:spPr/>
      <dgm:t>
        <a:bodyPr/>
        <a:lstStyle/>
        <a:p>
          <a:endParaRPr lang="en-US"/>
        </a:p>
      </dgm:t>
    </dgm:pt>
    <dgm:pt modelId="{DCD08491-B84C-A640-873B-04032E3A8DE2}" type="sibTrans" cxnId="{E2418D4C-9884-144B-9FC1-DB6656BCDBF5}">
      <dgm:prSet/>
      <dgm:spPr/>
      <dgm:t>
        <a:bodyPr/>
        <a:lstStyle/>
        <a:p>
          <a:endParaRPr lang="en-US"/>
        </a:p>
      </dgm:t>
    </dgm:pt>
    <dgm:pt modelId="{470AA02B-21CC-FE4F-AED2-59DB89D7A0CA}">
      <dgm:prSet phldrT="[Text]"/>
      <dgm:spPr/>
      <dgm:t>
        <a:bodyPr/>
        <a:lstStyle/>
        <a:p>
          <a:r>
            <a:rPr lang="en-US" dirty="0"/>
            <a:t>Overworked</a:t>
          </a:r>
        </a:p>
      </dgm:t>
    </dgm:pt>
    <dgm:pt modelId="{F9942F06-3274-8C4E-B67E-276F6DBEFD4D}" type="parTrans" cxnId="{A8786762-6727-0641-95C6-70036A775A31}">
      <dgm:prSet/>
      <dgm:spPr/>
      <dgm:t>
        <a:bodyPr/>
        <a:lstStyle/>
        <a:p>
          <a:endParaRPr lang="en-US"/>
        </a:p>
      </dgm:t>
    </dgm:pt>
    <dgm:pt modelId="{FC35538F-0664-D94B-8AEB-E95C10EA2090}" type="sibTrans" cxnId="{A8786762-6727-0641-95C6-70036A775A31}">
      <dgm:prSet/>
      <dgm:spPr/>
      <dgm:t>
        <a:bodyPr/>
        <a:lstStyle/>
        <a:p>
          <a:endParaRPr lang="en-US"/>
        </a:p>
      </dgm:t>
    </dgm:pt>
    <dgm:pt modelId="{18809A18-AC06-F740-B7A6-83F2C94BE19C}">
      <dgm:prSet phldrT="[Text]"/>
      <dgm:spPr/>
      <dgm:t>
        <a:bodyPr/>
        <a:lstStyle/>
        <a:p>
          <a:r>
            <a:rPr lang="en-US" dirty="0"/>
            <a:t>Confusing Language</a:t>
          </a:r>
        </a:p>
      </dgm:t>
    </dgm:pt>
    <dgm:pt modelId="{6B796AEC-093F-E248-B997-9F982B7714FB}" type="parTrans" cxnId="{A0230094-BD94-3C4B-B8D0-AFB590E85B6B}">
      <dgm:prSet/>
      <dgm:spPr/>
      <dgm:t>
        <a:bodyPr/>
        <a:lstStyle/>
        <a:p>
          <a:endParaRPr lang="en-US"/>
        </a:p>
      </dgm:t>
    </dgm:pt>
    <dgm:pt modelId="{0B815B16-CEE7-1243-8502-97DD190BE734}" type="sibTrans" cxnId="{A0230094-BD94-3C4B-B8D0-AFB590E85B6B}">
      <dgm:prSet/>
      <dgm:spPr/>
      <dgm:t>
        <a:bodyPr/>
        <a:lstStyle/>
        <a:p>
          <a:endParaRPr lang="en-US"/>
        </a:p>
      </dgm:t>
    </dgm:pt>
    <dgm:pt modelId="{C51A540E-05E9-4547-AED5-5EAB8B9354EC}">
      <dgm:prSet/>
      <dgm:spPr/>
      <dgm:t>
        <a:bodyPr/>
        <a:lstStyle/>
        <a:p>
          <a:r>
            <a:rPr lang="en-US" dirty="0"/>
            <a:t>Confusing Structures</a:t>
          </a:r>
        </a:p>
      </dgm:t>
    </dgm:pt>
    <dgm:pt modelId="{A7581FCA-E118-2840-862E-77FDC11DF0F5}" type="parTrans" cxnId="{A489A1BE-9E77-F040-AA88-9BD28DF57FDF}">
      <dgm:prSet/>
      <dgm:spPr/>
      <dgm:t>
        <a:bodyPr/>
        <a:lstStyle/>
        <a:p>
          <a:endParaRPr lang="en-US"/>
        </a:p>
      </dgm:t>
    </dgm:pt>
    <dgm:pt modelId="{7EF4D2FE-D4AC-D545-9C9A-7BD0E0A548AB}" type="sibTrans" cxnId="{A489A1BE-9E77-F040-AA88-9BD28DF57FDF}">
      <dgm:prSet/>
      <dgm:spPr/>
      <dgm:t>
        <a:bodyPr/>
        <a:lstStyle/>
        <a:p>
          <a:endParaRPr lang="en-US"/>
        </a:p>
      </dgm:t>
    </dgm:pt>
    <dgm:pt modelId="{3CC1FDFA-22A6-764B-BED7-E4194F37D766}" type="pres">
      <dgm:prSet presAssocID="{8BD9A65B-9D8B-E749-A43B-51548F89228B}" presName="linear" presStyleCnt="0">
        <dgm:presLayoutVars>
          <dgm:dir/>
          <dgm:animLvl val="lvl"/>
          <dgm:resizeHandles val="exact"/>
        </dgm:presLayoutVars>
      </dgm:prSet>
      <dgm:spPr/>
    </dgm:pt>
    <dgm:pt modelId="{2C4E8F21-4A4F-894C-B521-6D37E5512789}" type="pres">
      <dgm:prSet presAssocID="{BB24BB1B-38EC-5043-ADE3-8A3BBBE5B9BA}" presName="parentLin" presStyleCnt="0"/>
      <dgm:spPr/>
    </dgm:pt>
    <dgm:pt modelId="{0DC2D75D-638D-EA43-AFD5-A4B4E98E6C6E}" type="pres">
      <dgm:prSet presAssocID="{BB24BB1B-38EC-5043-ADE3-8A3BBBE5B9BA}" presName="parentLeftMargin" presStyleLbl="node1" presStyleIdx="0" presStyleCnt="4"/>
      <dgm:spPr/>
    </dgm:pt>
    <dgm:pt modelId="{43A58103-4E40-3743-97E7-FAF94E6A915F}" type="pres">
      <dgm:prSet presAssocID="{BB24BB1B-38EC-5043-ADE3-8A3BBBE5B9B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FA62E5A-1920-1D4D-845D-D5CC9E679B14}" type="pres">
      <dgm:prSet presAssocID="{BB24BB1B-38EC-5043-ADE3-8A3BBBE5B9BA}" presName="negativeSpace" presStyleCnt="0"/>
      <dgm:spPr/>
    </dgm:pt>
    <dgm:pt modelId="{EB52528F-05D2-5840-B2F0-4E9A338C2615}" type="pres">
      <dgm:prSet presAssocID="{BB24BB1B-38EC-5043-ADE3-8A3BBBE5B9BA}" presName="childText" presStyleLbl="conFgAcc1" presStyleIdx="0" presStyleCnt="4">
        <dgm:presLayoutVars>
          <dgm:bulletEnabled val="1"/>
        </dgm:presLayoutVars>
      </dgm:prSet>
      <dgm:spPr/>
    </dgm:pt>
    <dgm:pt modelId="{3CAA2676-3BA1-9D4B-8B20-5361F9A33973}" type="pres">
      <dgm:prSet presAssocID="{DCD08491-B84C-A640-873B-04032E3A8DE2}" presName="spaceBetweenRectangles" presStyleCnt="0"/>
      <dgm:spPr/>
    </dgm:pt>
    <dgm:pt modelId="{9C418DCC-3BB7-434B-8C95-B256FFE8DE89}" type="pres">
      <dgm:prSet presAssocID="{470AA02B-21CC-FE4F-AED2-59DB89D7A0CA}" presName="parentLin" presStyleCnt="0"/>
      <dgm:spPr/>
    </dgm:pt>
    <dgm:pt modelId="{079819CA-4FD1-2542-85F5-D5C7BF89043B}" type="pres">
      <dgm:prSet presAssocID="{470AA02B-21CC-FE4F-AED2-59DB89D7A0CA}" presName="parentLeftMargin" presStyleLbl="node1" presStyleIdx="0" presStyleCnt="4"/>
      <dgm:spPr/>
    </dgm:pt>
    <dgm:pt modelId="{F98892EE-1CBC-3040-ACC6-F2E91F685AB9}" type="pres">
      <dgm:prSet presAssocID="{470AA02B-21CC-FE4F-AED2-59DB89D7A0C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5CCB5AB-29C5-3F40-B043-8CA55D46ABFD}" type="pres">
      <dgm:prSet presAssocID="{470AA02B-21CC-FE4F-AED2-59DB89D7A0CA}" presName="negativeSpace" presStyleCnt="0"/>
      <dgm:spPr/>
    </dgm:pt>
    <dgm:pt modelId="{A07E8516-A78D-9B4E-AFA1-2023C0B9383F}" type="pres">
      <dgm:prSet presAssocID="{470AA02B-21CC-FE4F-AED2-59DB89D7A0CA}" presName="childText" presStyleLbl="conFgAcc1" presStyleIdx="1" presStyleCnt="4">
        <dgm:presLayoutVars>
          <dgm:bulletEnabled val="1"/>
        </dgm:presLayoutVars>
      </dgm:prSet>
      <dgm:spPr/>
    </dgm:pt>
    <dgm:pt modelId="{5BAE2221-E617-2D4D-A5D3-D30D77B81440}" type="pres">
      <dgm:prSet presAssocID="{FC35538F-0664-D94B-8AEB-E95C10EA2090}" presName="spaceBetweenRectangles" presStyleCnt="0"/>
      <dgm:spPr/>
    </dgm:pt>
    <dgm:pt modelId="{72797469-1EBE-FB4E-87F5-431BBDB4A7D2}" type="pres">
      <dgm:prSet presAssocID="{18809A18-AC06-F740-B7A6-83F2C94BE19C}" presName="parentLin" presStyleCnt="0"/>
      <dgm:spPr/>
    </dgm:pt>
    <dgm:pt modelId="{7119BB41-3C89-2E42-8947-F07FFB9369CA}" type="pres">
      <dgm:prSet presAssocID="{18809A18-AC06-F740-B7A6-83F2C94BE19C}" presName="parentLeftMargin" presStyleLbl="node1" presStyleIdx="1" presStyleCnt="4"/>
      <dgm:spPr/>
    </dgm:pt>
    <dgm:pt modelId="{5E611774-200D-1344-A1A1-312F0627BE11}" type="pres">
      <dgm:prSet presAssocID="{18809A18-AC06-F740-B7A6-83F2C94BE19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4BC5843-2EB0-3946-A702-29B23011FCBB}" type="pres">
      <dgm:prSet presAssocID="{18809A18-AC06-F740-B7A6-83F2C94BE19C}" presName="negativeSpace" presStyleCnt="0"/>
      <dgm:spPr/>
    </dgm:pt>
    <dgm:pt modelId="{7A5B76C1-0E63-E945-8CF7-F66A09AC3A65}" type="pres">
      <dgm:prSet presAssocID="{18809A18-AC06-F740-B7A6-83F2C94BE19C}" presName="childText" presStyleLbl="conFgAcc1" presStyleIdx="2" presStyleCnt="4">
        <dgm:presLayoutVars>
          <dgm:bulletEnabled val="1"/>
        </dgm:presLayoutVars>
      </dgm:prSet>
      <dgm:spPr/>
    </dgm:pt>
    <dgm:pt modelId="{7F8190AA-245A-2E4D-989C-4DF14BE46B16}" type="pres">
      <dgm:prSet presAssocID="{0B815B16-CEE7-1243-8502-97DD190BE734}" presName="spaceBetweenRectangles" presStyleCnt="0"/>
      <dgm:spPr/>
    </dgm:pt>
    <dgm:pt modelId="{0BCBB0D6-83C8-D84F-BB30-94ADADAE82AD}" type="pres">
      <dgm:prSet presAssocID="{C51A540E-05E9-4547-AED5-5EAB8B9354EC}" presName="parentLin" presStyleCnt="0"/>
      <dgm:spPr/>
    </dgm:pt>
    <dgm:pt modelId="{DC57797F-2C4B-5D4C-A1B2-D705A52254A3}" type="pres">
      <dgm:prSet presAssocID="{C51A540E-05E9-4547-AED5-5EAB8B9354EC}" presName="parentLeftMargin" presStyleLbl="node1" presStyleIdx="2" presStyleCnt="4"/>
      <dgm:spPr/>
    </dgm:pt>
    <dgm:pt modelId="{E88C19A1-E034-E940-BD9B-49EAB1BF321C}" type="pres">
      <dgm:prSet presAssocID="{C51A540E-05E9-4547-AED5-5EAB8B9354E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4C58EBE-9877-E546-8C40-0C5004C8B339}" type="pres">
      <dgm:prSet presAssocID="{C51A540E-05E9-4547-AED5-5EAB8B9354EC}" presName="negativeSpace" presStyleCnt="0"/>
      <dgm:spPr/>
    </dgm:pt>
    <dgm:pt modelId="{4CC2DBB9-E049-7549-ADFD-B5E44924A6D2}" type="pres">
      <dgm:prSet presAssocID="{C51A540E-05E9-4547-AED5-5EAB8B9354E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8DD0536-E9CE-9042-9E6A-C970F530C5AD}" type="presOf" srcId="{BB24BB1B-38EC-5043-ADE3-8A3BBBE5B9BA}" destId="{0DC2D75D-638D-EA43-AFD5-A4B4E98E6C6E}" srcOrd="0" destOrd="0" presId="urn:microsoft.com/office/officeart/2005/8/layout/list1"/>
    <dgm:cxn modelId="{A8786762-6727-0641-95C6-70036A775A31}" srcId="{8BD9A65B-9D8B-E749-A43B-51548F89228B}" destId="{470AA02B-21CC-FE4F-AED2-59DB89D7A0CA}" srcOrd="1" destOrd="0" parTransId="{F9942F06-3274-8C4E-B67E-276F6DBEFD4D}" sibTransId="{FC35538F-0664-D94B-8AEB-E95C10EA2090}"/>
    <dgm:cxn modelId="{87331E64-3310-634D-BE9C-1C3AE78A88CC}" type="presOf" srcId="{18809A18-AC06-F740-B7A6-83F2C94BE19C}" destId="{5E611774-200D-1344-A1A1-312F0627BE11}" srcOrd="1" destOrd="0" presId="urn:microsoft.com/office/officeart/2005/8/layout/list1"/>
    <dgm:cxn modelId="{97131F48-BC90-5B41-A79C-CD45F25DC656}" type="presOf" srcId="{18809A18-AC06-F740-B7A6-83F2C94BE19C}" destId="{7119BB41-3C89-2E42-8947-F07FFB9369CA}" srcOrd="0" destOrd="0" presId="urn:microsoft.com/office/officeart/2005/8/layout/list1"/>
    <dgm:cxn modelId="{E2418D4C-9884-144B-9FC1-DB6656BCDBF5}" srcId="{8BD9A65B-9D8B-E749-A43B-51548F89228B}" destId="{BB24BB1B-38EC-5043-ADE3-8A3BBBE5B9BA}" srcOrd="0" destOrd="0" parTransId="{0F4DCBA6-98F1-9341-9E2D-B9A24D097B17}" sibTransId="{DCD08491-B84C-A640-873B-04032E3A8DE2}"/>
    <dgm:cxn modelId="{A0230094-BD94-3C4B-B8D0-AFB590E85B6B}" srcId="{8BD9A65B-9D8B-E749-A43B-51548F89228B}" destId="{18809A18-AC06-F740-B7A6-83F2C94BE19C}" srcOrd="2" destOrd="0" parTransId="{6B796AEC-093F-E248-B997-9F982B7714FB}" sibTransId="{0B815B16-CEE7-1243-8502-97DD190BE734}"/>
    <dgm:cxn modelId="{E82A8E95-BD83-D346-A953-A70FE4DD168B}" type="presOf" srcId="{8BD9A65B-9D8B-E749-A43B-51548F89228B}" destId="{3CC1FDFA-22A6-764B-BED7-E4194F37D766}" srcOrd="0" destOrd="0" presId="urn:microsoft.com/office/officeart/2005/8/layout/list1"/>
    <dgm:cxn modelId="{B5465EAF-29A7-3240-B14E-B8A0EDCDC66E}" type="presOf" srcId="{470AA02B-21CC-FE4F-AED2-59DB89D7A0CA}" destId="{F98892EE-1CBC-3040-ACC6-F2E91F685AB9}" srcOrd="1" destOrd="0" presId="urn:microsoft.com/office/officeart/2005/8/layout/list1"/>
    <dgm:cxn modelId="{A40676B3-850D-204A-A8AC-CBC2BA14E918}" type="presOf" srcId="{470AA02B-21CC-FE4F-AED2-59DB89D7A0CA}" destId="{079819CA-4FD1-2542-85F5-D5C7BF89043B}" srcOrd="0" destOrd="0" presId="urn:microsoft.com/office/officeart/2005/8/layout/list1"/>
    <dgm:cxn modelId="{AAC5ECB7-33B5-814B-85BE-173365439997}" type="presOf" srcId="{C51A540E-05E9-4547-AED5-5EAB8B9354EC}" destId="{E88C19A1-E034-E940-BD9B-49EAB1BF321C}" srcOrd="1" destOrd="0" presId="urn:microsoft.com/office/officeart/2005/8/layout/list1"/>
    <dgm:cxn modelId="{A489A1BE-9E77-F040-AA88-9BD28DF57FDF}" srcId="{8BD9A65B-9D8B-E749-A43B-51548F89228B}" destId="{C51A540E-05E9-4547-AED5-5EAB8B9354EC}" srcOrd="3" destOrd="0" parTransId="{A7581FCA-E118-2840-862E-77FDC11DF0F5}" sibTransId="{7EF4D2FE-D4AC-D545-9C9A-7BD0E0A548AB}"/>
    <dgm:cxn modelId="{FB40CDC5-51B2-A94F-B355-181996F06255}" type="presOf" srcId="{C51A540E-05E9-4547-AED5-5EAB8B9354EC}" destId="{DC57797F-2C4B-5D4C-A1B2-D705A52254A3}" srcOrd="0" destOrd="0" presId="urn:microsoft.com/office/officeart/2005/8/layout/list1"/>
    <dgm:cxn modelId="{F7F863EF-C291-2C42-9CCB-467F9325C091}" type="presOf" srcId="{BB24BB1B-38EC-5043-ADE3-8A3BBBE5B9BA}" destId="{43A58103-4E40-3743-97E7-FAF94E6A915F}" srcOrd="1" destOrd="0" presId="urn:microsoft.com/office/officeart/2005/8/layout/list1"/>
    <dgm:cxn modelId="{ABD136A8-48B9-B44F-ABD4-AD2D91171172}" type="presParOf" srcId="{3CC1FDFA-22A6-764B-BED7-E4194F37D766}" destId="{2C4E8F21-4A4F-894C-B521-6D37E5512789}" srcOrd="0" destOrd="0" presId="urn:microsoft.com/office/officeart/2005/8/layout/list1"/>
    <dgm:cxn modelId="{4A461E06-07FC-DF4F-B58D-B90B3DCE892D}" type="presParOf" srcId="{2C4E8F21-4A4F-894C-B521-6D37E5512789}" destId="{0DC2D75D-638D-EA43-AFD5-A4B4E98E6C6E}" srcOrd="0" destOrd="0" presId="urn:microsoft.com/office/officeart/2005/8/layout/list1"/>
    <dgm:cxn modelId="{5824BA18-C1CC-A040-AFF2-2CCB6B287D64}" type="presParOf" srcId="{2C4E8F21-4A4F-894C-B521-6D37E5512789}" destId="{43A58103-4E40-3743-97E7-FAF94E6A915F}" srcOrd="1" destOrd="0" presId="urn:microsoft.com/office/officeart/2005/8/layout/list1"/>
    <dgm:cxn modelId="{99345A0A-5269-D041-BF1C-679207D99EC1}" type="presParOf" srcId="{3CC1FDFA-22A6-764B-BED7-E4194F37D766}" destId="{9FA62E5A-1920-1D4D-845D-D5CC9E679B14}" srcOrd="1" destOrd="0" presId="urn:microsoft.com/office/officeart/2005/8/layout/list1"/>
    <dgm:cxn modelId="{9B457DD5-81D7-8641-828E-3428C6C59A32}" type="presParOf" srcId="{3CC1FDFA-22A6-764B-BED7-E4194F37D766}" destId="{EB52528F-05D2-5840-B2F0-4E9A338C2615}" srcOrd="2" destOrd="0" presId="urn:microsoft.com/office/officeart/2005/8/layout/list1"/>
    <dgm:cxn modelId="{63976CF0-30B5-414C-9A07-04F021630B06}" type="presParOf" srcId="{3CC1FDFA-22A6-764B-BED7-E4194F37D766}" destId="{3CAA2676-3BA1-9D4B-8B20-5361F9A33973}" srcOrd="3" destOrd="0" presId="urn:microsoft.com/office/officeart/2005/8/layout/list1"/>
    <dgm:cxn modelId="{207023DD-DCF1-C64D-A2E9-AEA35EBE679B}" type="presParOf" srcId="{3CC1FDFA-22A6-764B-BED7-E4194F37D766}" destId="{9C418DCC-3BB7-434B-8C95-B256FFE8DE89}" srcOrd="4" destOrd="0" presId="urn:microsoft.com/office/officeart/2005/8/layout/list1"/>
    <dgm:cxn modelId="{9D87B10A-7A00-0740-9D03-6FFE34D12CFB}" type="presParOf" srcId="{9C418DCC-3BB7-434B-8C95-B256FFE8DE89}" destId="{079819CA-4FD1-2542-85F5-D5C7BF89043B}" srcOrd="0" destOrd="0" presId="urn:microsoft.com/office/officeart/2005/8/layout/list1"/>
    <dgm:cxn modelId="{575F39A8-1A5B-FD44-A727-C876F1E2C55A}" type="presParOf" srcId="{9C418DCC-3BB7-434B-8C95-B256FFE8DE89}" destId="{F98892EE-1CBC-3040-ACC6-F2E91F685AB9}" srcOrd="1" destOrd="0" presId="urn:microsoft.com/office/officeart/2005/8/layout/list1"/>
    <dgm:cxn modelId="{3003C984-4E46-1442-A456-45C764719C08}" type="presParOf" srcId="{3CC1FDFA-22A6-764B-BED7-E4194F37D766}" destId="{A5CCB5AB-29C5-3F40-B043-8CA55D46ABFD}" srcOrd="5" destOrd="0" presId="urn:microsoft.com/office/officeart/2005/8/layout/list1"/>
    <dgm:cxn modelId="{42DCD6F2-AF07-0741-9358-FEA84E49C8C5}" type="presParOf" srcId="{3CC1FDFA-22A6-764B-BED7-E4194F37D766}" destId="{A07E8516-A78D-9B4E-AFA1-2023C0B9383F}" srcOrd="6" destOrd="0" presId="urn:microsoft.com/office/officeart/2005/8/layout/list1"/>
    <dgm:cxn modelId="{73B6F7CA-08BF-2F41-AD17-8BEF8514E72D}" type="presParOf" srcId="{3CC1FDFA-22A6-764B-BED7-E4194F37D766}" destId="{5BAE2221-E617-2D4D-A5D3-D30D77B81440}" srcOrd="7" destOrd="0" presId="urn:microsoft.com/office/officeart/2005/8/layout/list1"/>
    <dgm:cxn modelId="{0BCD42D4-6813-7E45-832E-918DBC837030}" type="presParOf" srcId="{3CC1FDFA-22A6-764B-BED7-E4194F37D766}" destId="{72797469-1EBE-FB4E-87F5-431BBDB4A7D2}" srcOrd="8" destOrd="0" presId="urn:microsoft.com/office/officeart/2005/8/layout/list1"/>
    <dgm:cxn modelId="{59F6002E-31FB-D648-B0DA-289FD847FAE6}" type="presParOf" srcId="{72797469-1EBE-FB4E-87F5-431BBDB4A7D2}" destId="{7119BB41-3C89-2E42-8947-F07FFB9369CA}" srcOrd="0" destOrd="0" presId="urn:microsoft.com/office/officeart/2005/8/layout/list1"/>
    <dgm:cxn modelId="{C0FF30B8-9071-C844-B523-961CB802F888}" type="presParOf" srcId="{72797469-1EBE-FB4E-87F5-431BBDB4A7D2}" destId="{5E611774-200D-1344-A1A1-312F0627BE11}" srcOrd="1" destOrd="0" presId="urn:microsoft.com/office/officeart/2005/8/layout/list1"/>
    <dgm:cxn modelId="{93EA3EB2-5805-874C-9D26-6662F60E0F58}" type="presParOf" srcId="{3CC1FDFA-22A6-764B-BED7-E4194F37D766}" destId="{94BC5843-2EB0-3946-A702-29B23011FCBB}" srcOrd="9" destOrd="0" presId="urn:microsoft.com/office/officeart/2005/8/layout/list1"/>
    <dgm:cxn modelId="{5419D0D2-EC00-DB4A-B336-19A2247E4759}" type="presParOf" srcId="{3CC1FDFA-22A6-764B-BED7-E4194F37D766}" destId="{7A5B76C1-0E63-E945-8CF7-F66A09AC3A65}" srcOrd="10" destOrd="0" presId="urn:microsoft.com/office/officeart/2005/8/layout/list1"/>
    <dgm:cxn modelId="{44969C16-A845-7247-BB10-C08E680D4210}" type="presParOf" srcId="{3CC1FDFA-22A6-764B-BED7-E4194F37D766}" destId="{7F8190AA-245A-2E4D-989C-4DF14BE46B16}" srcOrd="11" destOrd="0" presId="urn:microsoft.com/office/officeart/2005/8/layout/list1"/>
    <dgm:cxn modelId="{386436E1-3D4D-A345-8E9F-D1547C37C0C1}" type="presParOf" srcId="{3CC1FDFA-22A6-764B-BED7-E4194F37D766}" destId="{0BCBB0D6-83C8-D84F-BB30-94ADADAE82AD}" srcOrd="12" destOrd="0" presId="urn:microsoft.com/office/officeart/2005/8/layout/list1"/>
    <dgm:cxn modelId="{1F1E8338-4D47-3548-ABA4-82206446CD20}" type="presParOf" srcId="{0BCBB0D6-83C8-D84F-BB30-94ADADAE82AD}" destId="{DC57797F-2C4B-5D4C-A1B2-D705A52254A3}" srcOrd="0" destOrd="0" presId="urn:microsoft.com/office/officeart/2005/8/layout/list1"/>
    <dgm:cxn modelId="{17B2E183-7AB4-174C-B59B-9E690C1E6137}" type="presParOf" srcId="{0BCBB0D6-83C8-D84F-BB30-94ADADAE82AD}" destId="{E88C19A1-E034-E940-BD9B-49EAB1BF321C}" srcOrd="1" destOrd="0" presId="urn:microsoft.com/office/officeart/2005/8/layout/list1"/>
    <dgm:cxn modelId="{7FDA061F-FFC3-0447-B0DC-21CE8A165F33}" type="presParOf" srcId="{3CC1FDFA-22A6-764B-BED7-E4194F37D766}" destId="{34C58EBE-9877-E546-8C40-0C5004C8B339}" srcOrd="13" destOrd="0" presId="urn:microsoft.com/office/officeart/2005/8/layout/list1"/>
    <dgm:cxn modelId="{2AC49BF0-2A3A-A846-A711-88E753DA108B}" type="presParOf" srcId="{3CC1FDFA-22A6-764B-BED7-E4194F37D766}" destId="{4CC2DBB9-E049-7549-ADFD-B5E44924A6D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806204-72F3-2D44-B4BA-5B1CC103E70C}" type="doc">
      <dgm:prSet loTypeId="urn:microsoft.com/office/officeart/2008/layout/AlternatingHexagons" loCatId="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E0C1BAA-8C77-9C47-9CB1-D59FD48F1A5A}">
      <dgm:prSet phldrT="[Text]" custT="1"/>
      <dgm:spPr/>
      <dgm:t>
        <a:bodyPr/>
        <a:lstStyle/>
        <a:p>
          <a:r>
            <a:rPr lang="en-US" sz="1450" dirty="0"/>
            <a:t>Too Many Applications</a:t>
          </a:r>
        </a:p>
      </dgm:t>
    </dgm:pt>
    <dgm:pt modelId="{6A180112-90FC-9E42-B9F2-EEACCB1F2986}" type="parTrans" cxnId="{1366A417-5BEE-1F46-9A89-67D181CD69F3}">
      <dgm:prSet/>
      <dgm:spPr/>
      <dgm:t>
        <a:bodyPr/>
        <a:lstStyle/>
        <a:p>
          <a:endParaRPr lang="en-US"/>
        </a:p>
      </dgm:t>
    </dgm:pt>
    <dgm:pt modelId="{823A2F80-F6AD-B64D-8A10-73D72E948931}" type="sibTrans" cxnId="{1366A417-5BEE-1F46-9A89-67D181CD69F3}">
      <dgm:prSet/>
      <dgm:spPr/>
      <dgm:t>
        <a:bodyPr/>
        <a:lstStyle/>
        <a:p>
          <a:r>
            <a:rPr lang="en-US" dirty="0"/>
            <a:t>Good Funding isn’t Guaranteed</a:t>
          </a:r>
        </a:p>
      </dgm:t>
    </dgm:pt>
    <dgm:pt modelId="{389BA135-90EA-2B43-8A00-2D7541262D7D}">
      <dgm:prSet custT="1"/>
      <dgm:spPr/>
      <dgm:t>
        <a:bodyPr/>
        <a:lstStyle/>
        <a:p>
          <a:r>
            <a:rPr lang="en-US" sz="1380" dirty="0"/>
            <a:t>Requirements are Confusing</a:t>
          </a:r>
        </a:p>
      </dgm:t>
    </dgm:pt>
    <dgm:pt modelId="{1F525F88-A466-EE46-B17A-6BE6B684ED79}" type="parTrans" cxnId="{ABC5221B-33A6-1749-A6C4-D42F8ED6038A}">
      <dgm:prSet/>
      <dgm:spPr/>
      <dgm:t>
        <a:bodyPr/>
        <a:lstStyle/>
        <a:p>
          <a:endParaRPr lang="en-US"/>
        </a:p>
      </dgm:t>
    </dgm:pt>
    <dgm:pt modelId="{B8F8908D-1B9A-4645-877E-D0ED75F39958}" type="sibTrans" cxnId="{ABC5221B-33A6-1749-A6C4-D42F8ED6038A}">
      <dgm:prSet custT="1"/>
      <dgm:spPr/>
      <dgm:t>
        <a:bodyPr/>
        <a:lstStyle/>
        <a:p>
          <a:r>
            <a:rPr lang="en-US" sz="1500" dirty="0"/>
            <a:t>Requirements are Strict</a:t>
          </a:r>
        </a:p>
      </dgm:t>
    </dgm:pt>
    <dgm:pt modelId="{02069EA8-D209-1A49-B2B7-3FBA0A629983}" type="pres">
      <dgm:prSet presAssocID="{05806204-72F3-2D44-B4BA-5B1CC103E70C}" presName="Name0" presStyleCnt="0">
        <dgm:presLayoutVars>
          <dgm:chMax/>
          <dgm:chPref/>
          <dgm:dir/>
          <dgm:animLvl val="lvl"/>
        </dgm:presLayoutVars>
      </dgm:prSet>
      <dgm:spPr/>
    </dgm:pt>
    <dgm:pt modelId="{7250580B-293C-BD44-83A8-BE11A2CB9A8C}" type="pres">
      <dgm:prSet presAssocID="{5E0C1BAA-8C77-9C47-9CB1-D59FD48F1A5A}" presName="composite" presStyleCnt="0"/>
      <dgm:spPr/>
    </dgm:pt>
    <dgm:pt modelId="{B424E1F3-B50C-A644-9763-C6FBABAFBA97}" type="pres">
      <dgm:prSet presAssocID="{5E0C1BAA-8C77-9C47-9CB1-D59FD48F1A5A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06430D94-AE5A-794D-AA40-B63766338B8D}" type="pres">
      <dgm:prSet presAssocID="{5E0C1BAA-8C77-9C47-9CB1-D59FD48F1A5A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573CA320-D531-AE43-92DA-3DCA644B24C5}" type="pres">
      <dgm:prSet presAssocID="{5E0C1BAA-8C77-9C47-9CB1-D59FD48F1A5A}" presName="BalanceSpacing" presStyleCnt="0"/>
      <dgm:spPr/>
    </dgm:pt>
    <dgm:pt modelId="{F7074F60-5DC5-3A48-B180-F02A8156A8F5}" type="pres">
      <dgm:prSet presAssocID="{5E0C1BAA-8C77-9C47-9CB1-D59FD48F1A5A}" presName="BalanceSpacing1" presStyleCnt="0"/>
      <dgm:spPr/>
    </dgm:pt>
    <dgm:pt modelId="{7B2177D9-5BD7-0F4B-8566-2E1E5DE7F104}" type="pres">
      <dgm:prSet presAssocID="{823A2F80-F6AD-B64D-8A10-73D72E948931}" presName="Accent1Text" presStyleLbl="node1" presStyleIdx="1" presStyleCnt="4" custLinFactNeighborX="3033" custLinFactNeighborY="3361"/>
      <dgm:spPr/>
    </dgm:pt>
    <dgm:pt modelId="{5975E2A4-A134-6B44-A865-059A22D094C6}" type="pres">
      <dgm:prSet presAssocID="{823A2F80-F6AD-B64D-8A10-73D72E948931}" presName="spaceBetweenRectangles" presStyleCnt="0"/>
      <dgm:spPr/>
    </dgm:pt>
    <dgm:pt modelId="{2A79857B-C1F8-7A41-8214-1A1F6801D579}" type="pres">
      <dgm:prSet presAssocID="{389BA135-90EA-2B43-8A00-2D7541262D7D}" presName="composite" presStyleCnt="0"/>
      <dgm:spPr/>
    </dgm:pt>
    <dgm:pt modelId="{A141A43F-C089-9544-BB4E-376F492BD5E1}" type="pres">
      <dgm:prSet presAssocID="{389BA135-90EA-2B43-8A00-2D7541262D7D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D4E401B9-D9D5-AE43-9E0F-992F1AF9214F}" type="pres">
      <dgm:prSet presAssocID="{389BA135-90EA-2B43-8A00-2D7541262D7D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DCD6D12B-9647-144E-86C6-82FEB8210F66}" type="pres">
      <dgm:prSet presAssocID="{389BA135-90EA-2B43-8A00-2D7541262D7D}" presName="BalanceSpacing" presStyleCnt="0"/>
      <dgm:spPr/>
    </dgm:pt>
    <dgm:pt modelId="{DD2D4D70-8861-3D4D-B628-F7BF92450DFE}" type="pres">
      <dgm:prSet presAssocID="{389BA135-90EA-2B43-8A00-2D7541262D7D}" presName="BalanceSpacing1" presStyleCnt="0"/>
      <dgm:spPr/>
    </dgm:pt>
    <dgm:pt modelId="{9477789E-B15B-9B4E-B4DD-E4BECB39AEEA}" type="pres">
      <dgm:prSet presAssocID="{B8F8908D-1B9A-4645-877E-D0ED75F39958}" presName="Accent1Text" presStyleLbl="node1" presStyleIdx="3" presStyleCnt="4"/>
      <dgm:spPr/>
    </dgm:pt>
  </dgm:ptLst>
  <dgm:cxnLst>
    <dgm:cxn modelId="{50C4C916-7FBE-E942-BCC5-A81165BDA2BC}" type="presOf" srcId="{389BA135-90EA-2B43-8A00-2D7541262D7D}" destId="{A141A43F-C089-9544-BB4E-376F492BD5E1}" srcOrd="0" destOrd="0" presId="urn:microsoft.com/office/officeart/2008/layout/AlternatingHexagons"/>
    <dgm:cxn modelId="{1366A417-5BEE-1F46-9A89-67D181CD69F3}" srcId="{05806204-72F3-2D44-B4BA-5B1CC103E70C}" destId="{5E0C1BAA-8C77-9C47-9CB1-D59FD48F1A5A}" srcOrd="0" destOrd="0" parTransId="{6A180112-90FC-9E42-B9F2-EEACCB1F2986}" sibTransId="{823A2F80-F6AD-B64D-8A10-73D72E948931}"/>
    <dgm:cxn modelId="{ABC5221B-33A6-1749-A6C4-D42F8ED6038A}" srcId="{05806204-72F3-2D44-B4BA-5B1CC103E70C}" destId="{389BA135-90EA-2B43-8A00-2D7541262D7D}" srcOrd="1" destOrd="0" parTransId="{1F525F88-A466-EE46-B17A-6BE6B684ED79}" sibTransId="{B8F8908D-1B9A-4645-877E-D0ED75F39958}"/>
    <dgm:cxn modelId="{303AF03E-FE6F-9145-B26C-94BFA545F1C0}" type="presOf" srcId="{5E0C1BAA-8C77-9C47-9CB1-D59FD48F1A5A}" destId="{B424E1F3-B50C-A644-9763-C6FBABAFBA97}" srcOrd="0" destOrd="0" presId="urn:microsoft.com/office/officeart/2008/layout/AlternatingHexagons"/>
    <dgm:cxn modelId="{C1FE9565-209E-CD4D-B6B8-5FB3024E5F3D}" type="presOf" srcId="{823A2F80-F6AD-B64D-8A10-73D72E948931}" destId="{7B2177D9-5BD7-0F4B-8566-2E1E5DE7F104}" srcOrd="0" destOrd="0" presId="urn:microsoft.com/office/officeart/2008/layout/AlternatingHexagons"/>
    <dgm:cxn modelId="{3D72E253-0B8A-3346-8CCD-D2043E933E75}" type="presOf" srcId="{05806204-72F3-2D44-B4BA-5B1CC103E70C}" destId="{02069EA8-D209-1A49-B2B7-3FBA0A629983}" srcOrd="0" destOrd="0" presId="urn:microsoft.com/office/officeart/2008/layout/AlternatingHexagons"/>
    <dgm:cxn modelId="{EBF9C9F2-FAC9-FF4F-A85C-574ABB47FC9E}" type="presOf" srcId="{B8F8908D-1B9A-4645-877E-D0ED75F39958}" destId="{9477789E-B15B-9B4E-B4DD-E4BECB39AEEA}" srcOrd="0" destOrd="0" presId="urn:microsoft.com/office/officeart/2008/layout/AlternatingHexagons"/>
    <dgm:cxn modelId="{FC8A24C7-D640-0940-A47B-5D7BD5987A52}" type="presParOf" srcId="{02069EA8-D209-1A49-B2B7-3FBA0A629983}" destId="{7250580B-293C-BD44-83A8-BE11A2CB9A8C}" srcOrd="0" destOrd="0" presId="urn:microsoft.com/office/officeart/2008/layout/AlternatingHexagons"/>
    <dgm:cxn modelId="{05BE85B8-7C08-284C-AE57-FBED71CFFC17}" type="presParOf" srcId="{7250580B-293C-BD44-83A8-BE11A2CB9A8C}" destId="{B424E1F3-B50C-A644-9763-C6FBABAFBA97}" srcOrd="0" destOrd="0" presId="urn:microsoft.com/office/officeart/2008/layout/AlternatingHexagons"/>
    <dgm:cxn modelId="{4EDAF4A3-90DF-BA41-A540-14179F7A7BB6}" type="presParOf" srcId="{7250580B-293C-BD44-83A8-BE11A2CB9A8C}" destId="{06430D94-AE5A-794D-AA40-B63766338B8D}" srcOrd="1" destOrd="0" presId="urn:microsoft.com/office/officeart/2008/layout/AlternatingHexagons"/>
    <dgm:cxn modelId="{FAA2100B-80E3-7B4A-A041-B19C1D02D1F7}" type="presParOf" srcId="{7250580B-293C-BD44-83A8-BE11A2CB9A8C}" destId="{573CA320-D531-AE43-92DA-3DCA644B24C5}" srcOrd="2" destOrd="0" presId="urn:microsoft.com/office/officeart/2008/layout/AlternatingHexagons"/>
    <dgm:cxn modelId="{D4A76751-DF8F-4F48-9D33-0F0A3340A504}" type="presParOf" srcId="{7250580B-293C-BD44-83A8-BE11A2CB9A8C}" destId="{F7074F60-5DC5-3A48-B180-F02A8156A8F5}" srcOrd="3" destOrd="0" presId="urn:microsoft.com/office/officeart/2008/layout/AlternatingHexagons"/>
    <dgm:cxn modelId="{3F7531E2-98B3-4C42-955A-260975FB6DC9}" type="presParOf" srcId="{7250580B-293C-BD44-83A8-BE11A2CB9A8C}" destId="{7B2177D9-5BD7-0F4B-8566-2E1E5DE7F104}" srcOrd="4" destOrd="0" presId="urn:microsoft.com/office/officeart/2008/layout/AlternatingHexagons"/>
    <dgm:cxn modelId="{E1C41909-3E49-C449-B203-BFDE7AC5CDF5}" type="presParOf" srcId="{02069EA8-D209-1A49-B2B7-3FBA0A629983}" destId="{5975E2A4-A134-6B44-A865-059A22D094C6}" srcOrd="1" destOrd="0" presId="urn:microsoft.com/office/officeart/2008/layout/AlternatingHexagons"/>
    <dgm:cxn modelId="{18F8C097-4C6C-F947-BA28-DB1556AB492D}" type="presParOf" srcId="{02069EA8-D209-1A49-B2B7-3FBA0A629983}" destId="{2A79857B-C1F8-7A41-8214-1A1F6801D579}" srcOrd="2" destOrd="0" presId="urn:microsoft.com/office/officeart/2008/layout/AlternatingHexagons"/>
    <dgm:cxn modelId="{CF3E364A-12FE-A04B-A32B-485C6012119E}" type="presParOf" srcId="{2A79857B-C1F8-7A41-8214-1A1F6801D579}" destId="{A141A43F-C089-9544-BB4E-376F492BD5E1}" srcOrd="0" destOrd="0" presId="urn:microsoft.com/office/officeart/2008/layout/AlternatingHexagons"/>
    <dgm:cxn modelId="{499CACBE-5938-1446-BFF0-8781DDF7567D}" type="presParOf" srcId="{2A79857B-C1F8-7A41-8214-1A1F6801D579}" destId="{D4E401B9-D9D5-AE43-9E0F-992F1AF9214F}" srcOrd="1" destOrd="0" presId="urn:microsoft.com/office/officeart/2008/layout/AlternatingHexagons"/>
    <dgm:cxn modelId="{9D45ABEA-BA82-274E-A5BF-856A9AEC5ADA}" type="presParOf" srcId="{2A79857B-C1F8-7A41-8214-1A1F6801D579}" destId="{DCD6D12B-9647-144E-86C6-82FEB8210F66}" srcOrd="2" destOrd="0" presId="urn:microsoft.com/office/officeart/2008/layout/AlternatingHexagons"/>
    <dgm:cxn modelId="{6EAF45D1-B0A8-4B4C-8B6B-6158F4E61A27}" type="presParOf" srcId="{2A79857B-C1F8-7A41-8214-1A1F6801D579}" destId="{DD2D4D70-8861-3D4D-B628-F7BF92450DFE}" srcOrd="3" destOrd="0" presId="urn:microsoft.com/office/officeart/2008/layout/AlternatingHexagons"/>
    <dgm:cxn modelId="{32E674E7-4E68-0344-AF03-EE9CDE48D170}" type="presParOf" srcId="{2A79857B-C1F8-7A41-8214-1A1F6801D579}" destId="{9477789E-B15B-9B4E-B4DD-E4BECB39AEE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A9181-C84A-A84B-836C-280E1D319993}">
      <dsp:nvSpPr>
        <dsp:cNvPr id="0" name=""/>
        <dsp:cNvSpPr/>
      </dsp:nvSpPr>
      <dsp:spPr>
        <a:xfrm rot="10800000">
          <a:off x="807724" y="380187"/>
          <a:ext cx="2115406" cy="10656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25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United States Department of Agriculture</a:t>
          </a:r>
          <a:br>
            <a:rPr lang="en-US" sz="1700" b="1" kern="1200" dirty="0"/>
          </a:br>
          <a:r>
            <a:rPr lang="en-US" sz="1700" b="1" kern="1200" dirty="0"/>
            <a:t>(USDA)</a:t>
          </a:r>
          <a:endParaRPr lang="en-US" sz="1700" kern="1200" dirty="0"/>
        </a:p>
      </dsp:txBody>
      <dsp:txXfrm rot="10800000">
        <a:off x="1074138" y="380187"/>
        <a:ext cx="1848992" cy="1065655"/>
      </dsp:txXfrm>
    </dsp:sp>
    <dsp:sp modelId="{2B3FDC88-B0EF-734C-9343-5C5C40519669}">
      <dsp:nvSpPr>
        <dsp:cNvPr id="0" name=""/>
        <dsp:cNvSpPr/>
      </dsp:nvSpPr>
      <dsp:spPr>
        <a:xfrm>
          <a:off x="266413" y="380187"/>
          <a:ext cx="1065655" cy="106565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16C8D-86A3-774B-95A0-2C967E9D9B1D}">
      <dsp:nvSpPr>
        <dsp:cNvPr id="0" name=""/>
        <dsp:cNvSpPr/>
      </dsp:nvSpPr>
      <dsp:spPr>
        <a:xfrm rot="10800000">
          <a:off x="817190" y="567814"/>
          <a:ext cx="2162912" cy="10895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478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U.S. Department of Health &amp; Human Services</a:t>
          </a:r>
          <a:br>
            <a:rPr lang="en-US" sz="1500" b="1" kern="1200" dirty="0"/>
          </a:br>
          <a:r>
            <a:rPr lang="en-US" sz="1500" b="1" kern="1200" dirty="0"/>
            <a:t>(HHS)</a:t>
          </a:r>
        </a:p>
      </dsp:txBody>
      <dsp:txXfrm rot="10800000">
        <a:off x="1089587" y="567814"/>
        <a:ext cx="1890515" cy="1089587"/>
      </dsp:txXfrm>
    </dsp:sp>
    <dsp:sp modelId="{A1968C50-602F-8E48-A1B2-9E2783BEBDE4}">
      <dsp:nvSpPr>
        <dsp:cNvPr id="0" name=""/>
        <dsp:cNvSpPr/>
      </dsp:nvSpPr>
      <dsp:spPr>
        <a:xfrm>
          <a:off x="272396" y="567814"/>
          <a:ext cx="1089587" cy="108958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D3C83-955E-6546-BA8A-7C6B2F62DE6C}">
      <dsp:nvSpPr>
        <dsp:cNvPr id="0" name=""/>
        <dsp:cNvSpPr/>
      </dsp:nvSpPr>
      <dsp:spPr>
        <a:xfrm rot="10800000">
          <a:off x="638972" y="29559"/>
          <a:ext cx="1691212" cy="8519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5692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Centers for Disease Control and Prevention</a:t>
          </a:r>
          <a:br>
            <a:rPr lang="en-US" sz="1200" b="1" kern="1200" dirty="0"/>
          </a:br>
          <a:r>
            <a:rPr lang="en-US" sz="1200" b="1" kern="1200" dirty="0"/>
            <a:t>(CDC)</a:t>
          </a:r>
          <a:endParaRPr lang="en-US" sz="1200" kern="1200" dirty="0"/>
        </a:p>
      </dsp:txBody>
      <dsp:txXfrm rot="10800000">
        <a:off x="851963" y="29559"/>
        <a:ext cx="1478221" cy="851963"/>
      </dsp:txXfrm>
    </dsp:sp>
    <dsp:sp modelId="{55DBAC07-0005-A747-BC45-BA88D7AA3895}">
      <dsp:nvSpPr>
        <dsp:cNvPr id="0" name=""/>
        <dsp:cNvSpPr/>
      </dsp:nvSpPr>
      <dsp:spPr>
        <a:xfrm>
          <a:off x="212990" y="29559"/>
          <a:ext cx="851963" cy="85196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EA9CB3-7CA1-F148-BD6A-7D7594C7B6C3}">
      <dsp:nvSpPr>
        <dsp:cNvPr id="0" name=""/>
        <dsp:cNvSpPr/>
      </dsp:nvSpPr>
      <dsp:spPr>
        <a:xfrm rot="10800000">
          <a:off x="638972" y="1135841"/>
          <a:ext cx="1691212" cy="8519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5692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Food and Drug Administration</a:t>
          </a:r>
          <a:br>
            <a:rPr lang="en-US" sz="1200" b="1" kern="1200" dirty="0"/>
          </a:br>
          <a:r>
            <a:rPr lang="en-US" sz="1200" b="1" kern="1200" dirty="0"/>
            <a:t>(FDA)</a:t>
          </a:r>
          <a:endParaRPr lang="en-US" sz="1200" kern="1200" dirty="0"/>
        </a:p>
      </dsp:txBody>
      <dsp:txXfrm rot="10800000">
        <a:off x="851963" y="1135841"/>
        <a:ext cx="1478221" cy="851963"/>
      </dsp:txXfrm>
    </dsp:sp>
    <dsp:sp modelId="{3568FF7B-ADF8-384F-8B3A-153D9A89157A}">
      <dsp:nvSpPr>
        <dsp:cNvPr id="0" name=""/>
        <dsp:cNvSpPr/>
      </dsp:nvSpPr>
      <dsp:spPr>
        <a:xfrm>
          <a:off x="212990" y="1135841"/>
          <a:ext cx="851963" cy="85196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2528F-05D2-5840-B2F0-4E9A338C2615}">
      <dsp:nvSpPr>
        <dsp:cNvPr id="0" name=""/>
        <dsp:cNvSpPr/>
      </dsp:nvSpPr>
      <dsp:spPr>
        <a:xfrm>
          <a:off x="0" y="420133"/>
          <a:ext cx="48641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58103-4E40-3743-97E7-FAF94E6A915F}">
      <dsp:nvSpPr>
        <dsp:cNvPr id="0" name=""/>
        <dsp:cNvSpPr/>
      </dsp:nvSpPr>
      <dsp:spPr>
        <a:xfrm>
          <a:off x="243205" y="36373"/>
          <a:ext cx="340487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696" tIns="0" rIns="12869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Underfunded</a:t>
          </a:r>
        </a:p>
      </dsp:txBody>
      <dsp:txXfrm>
        <a:off x="280672" y="73840"/>
        <a:ext cx="3329936" cy="692586"/>
      </dsp:txXfrm>
    </dsp:sp>
    <dsp:sp modelId="{A07E8516-A78D-9B4E-AFA1-2023C0B9383F}">
      <dsp:nvSpPr>
        <dsp:cNvPr id="0" name=""/>
        <dsp:cNvSpPr/>
      </dsp:nvSpPr>
      <dsp:spPr>
        <a:xfrm>
          <a:off x="0" y="1599493"/>
          <a:ext cx="48641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8892EE-1CBC-3040-ACC6-F2E91F685AB9}">
      <dsp:nvSpPr>
        <dsp:cNvPr id="0" name=""/>
        <dsp:cNvSpPr/>
      </dsp:nvSpPr>
      <dsp:spPr>
        <a:xfrm>
          <a:off x="243205" y="1215733"/>
          <a:ext cx="340487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696" tIns="0" rIns="12869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Overworked</a:t>
          </a:r>
        </a:p>
      </dsp:txBody>
      <dsp:txXfrm>
        <a:off x="280672" y="1253200"/>
        <a:ext cx="3329936" cy="692586"/>
      </dsp:txXfrm>
    </dsp:sp>
    <dsp:sp modelId="{7A5B76C1-0E63-E945-8CF7-F66A09AC3A65}">
      <dsp:nvSpPr>
        <dsp:cNvPr id="0" name=""/>
        <dsp:cNvSpPr/>
      </dsp:nvSpPr>
      <dsp:spPr>
        <a:xfrm>
          <a:off x="0" y="2778853"/>
          <a:ext cx="48641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11774-200D-1344-A1A1-312F0627BE11}">
      <dsp:nvSpPr>
        <dsp:cNvPr id="0" name=""/>
        <dsp:cNvSpPr/>
      </dsp:nvSpPr>
      <dsp:spPr>
        <a:xfrm>
          <a:off x="243205" y="2395093"/>
          <a:ext cx="340487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696" tIns="0" rIns="12869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Confusing Language</a:t>
          </a:r>
        </a:p>
      </dsp:txBody>
      <dsp:txXfrm>
        <a:off x="280672" y="2432560"/>
        <a:ext cx="3329936" cy="692586"/>
      </dsp:txXfrm>
    </dsp:sp>
    <dsp:sp modelId="{4CC2DBB9-E049-7549-ADFD-B5E44924A6D2}">
      <dsp:nvSpPr>
        <dsp:cNvPr id="0" name=""/>
        <dsp:cNvSpPr/>
      </dsp:nvSpPr>
      <dsp:spPr>
        <a:xfrm>
          <a:off x="0" y="3958213"/>
          <a:ext cx="48641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8C19A1-E034-E940-BD9B-49EAB1BF321C}">
      <dsp:nvSpPr>
        <dsp:cNvPr id="0" name=""/>
        <dsp:cNvSpPr/>
      </dsp:nvSpPr>
      <dsp:spPr>
        <a:xfrm>
          <a:off x="243205" y="3574453"/>
          <a:ext cx="340487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696" tIns="0" rIns="12869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Confusing Structures</a:t>
          </a:r>
        </a:p>
      </dsp:txBody>
      <dsp:txXfrm>
        <a:off x="280672" y="3611920"/>
        <a:ext cx="3329936" cy="6925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4E1F3-B50C-A644-9763-C6FBABAFBA97}">
      <dsp:nvSpPr>
        <dsp:cNvPr id="0" name=""/>
        <dsp:cNvSpPr/>
      </dsp:nvSpPr>
      <dsp:spPr>
        <a:xfrm rot="5400000">
          <a:off x="2610497" y="1465815"/>
          <a:ext cx="1714499" cy="149161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50" kern="1200" dirty="0"/>
            <a:t>Too Many Applications</a:t>
          </a:r>
        </a:p>
      </dsp:txBody>
      <dsp:txXfrm rot="-5400000">
        <a:off x="2954382" y="1621549"/>
        <a:ext cx="1026728" cy="1180147"/>
      </dsp:txXfrm>
    </dsp:sp>
    <dsp:sp modelId="{06430D94-AE5A-794D-AA40-B63766338B8D}">
      <dsp:nvSpPr>
        <dsp:cNvPr id="0" name=""/>
        <dsp:cNvSpPr/>
      </dsp:nvSpPr>
      <dsp:spPr>
        <a:xfrm>
          <a:off x="4258818" y="1697272"/>
          <a:ext cx="1913382" cy="1028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177D9-5BD7-0F4B-8566-2E1E5DE7F104}">
      <dsp:nvSpPr>
        <dsp:cNvPr id="0" name=""/>
        <dsp:cNvSpPr/>
      </dsp:nvSpPr>
      <dsp:spPr>
        <a:xfrm rot="5400000">
          <a:off x="1044794" y="1523439"/>
          <a:ext cx="1714499" cy="149161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Good Funding isn’t Guaranteed</a:t>
          </a:r>
        </a:p>
      </dsp:txBody>
      <dsp:txXfrm rot="-5400000">
        <a:off x="1388679" y="1679173"/>
        <a:ext cx="1026728" cy="1180147"/>
      </dsp:txXfrm>
    </dsp:sp>
    <dsp:sp modelId="{A141A43F-C089-9544-BB4E-376F492BD5E1}">
      <dsp:nvSpPr>
        <dsp:cNvPr id="0" name=""/>
        <dsp:cNvSpPr/>
      </dsp:nvSpPr>
      <dsp:spPr>
        <a:xfrm rot="5400000">
          <a:off x="1801939" y="2921082"/>
          <a:ext cx="1714499" cy="149161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1341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80" kern="1200" dirty="0"/>
            <a:t>Requirements are Confusing</a:t>
          </a:r>
        </a:p>
      </dsp:txBody>
      <dsp:txXfrm rot="-5400000">
        <a:off x="2145824" y="3076816"/>
        <a:ext cx="1026728" cy="1180147"/>
      </dsp:txXfrm>
    </dsp:sp>
    <dsp:sp modelId="{D4E401B9-D9D5-AE43-9E0F-992F1AF9214F}">
      <dsp:nvSpPr>
        <dsp:cNvPr id="0" name=""/>
        <dsp:cNvSpPr/>
      </dsp:nvSpPr>
      <dsp:spPr>
        <a:xfrm>
          <a:off x="0" y="3152540"/>
          <a:ext cx="1851660" cy="1028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77789E-B15B-9B4E-B4DD-E4BECB39AEEA}">
      <dsp:nvSpPr>
        <dsp:cNvPr id="0" name=""/>
        <dsp:cNvSpPr/>
      </dsp:nvSpPr>
      <dsp:spPr>
        <a:xfrm rot="5400000">
          <a:off x="3412883" y="2921082"/>
          <a:ext cx="1714499" cy="149161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Requirements are Strict</a:t>
          </a:r>
        </a:p>
      </dsp:txBody>
      <dsp:txXfrm rot="-5400000">
        <a:off x="3756768" y="3076816"/>
        <a:ext cx="1026728" cy="1180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70E29-82FA-E24E-85F5-BE3EAE36BFAF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33740-CDB6-D44D-BDB5-BB437499F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21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33740-CDB6-D44D-BDB5-BB437499F1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32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33740-CDB6-D44D-BDB5-BB437499F1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90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533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836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537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00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14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835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134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070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92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106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34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7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apple-food-fruit-1834639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hyperlink" Target="https://www.fda.gov/about-fda/fda-organization/fda-organization-charts#:~:text=FDA%20is%20an%20agency%20within,level%20organization%2C%20in%20alphabetical%20order." TargetMode="External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ater.com/23959807/food-sharing-disability-justice-movement-mutual-aid" TargetMode="External"/><Relationship Id="rId13" Type="http://schemas.openxmlformats.org/officeDocument/2006/relationships/hyperlink" Target="https://www.changelabsolutions.org/sites/default/files/Healthy_Retail_PLAYBOOK_FINAL_20160622.pdf" TargetMode="External"/><Relationship Id="rId18" Type="http://schemas.openxmlformats.org/officeDocument/2006/relationships/hyperlink" Target="https://pmc.ncbi.nlm.nih.gov/articles/PMC8958359/" TargetMode="External"/><Relationship Id="rId3" Type="http://schemas.openxmlformats.org/officeDocument/2006/relationships/hyperlink" Target="https://pmc.ncbi.nlm.nih.gov/articles/PMC10020766/" TargetMode="External"/><Relationship Id="rId7" Type="http://schemas.openxmlformats.org/officeDocument/2006/relationships/hyperlink" Target="https://www.politico.com/interactives/2022/fda-fails-regulate-food-health-safety-hazards/" TargetMode="External"/><Relationship Id="rId12" Type="http://schemas.openxmlformats.org/officeDocument/2006/relationships/hyperlink" Target="https://chlpi.org/wp-content/uploads/2013/12/good-food-good-laws_toolkit-10.23.2017.pdf" TargetMode="External"/><Relationship Id="rId17" Type="http://schemas.openxmlformats.org/officeDocument/2006/relationships/hyperlink" Target="https://www.changelabsolutions.org/sites/default/files/Urban_Ag_SeedingTheCity_FINAL_%28CLS_20120530%29_20111021_0.pdf" TargetMode="External"/><Relationship Id="rId2" Type="http://schemas.openxmlformats.org/officeDocument/2006/relationships/hyperlink" Target="https://www.nycfoodpolicy.org/a-brief-overview-of-the-right-to-food-in-the-united-states/" TargetMode="External"/><Relationship Id="rId16" Type="http://schemas.openxmlformats.org/officeDocument/2006/relationships/hyperlink" Target="https://www.ruralhealthinfo.org/topics/food-and-hunger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rrin.com/blog/4-fundamental-fda-failures/" TargetMode="External"/><Relationship Id="rId11" Type="http://schemas.openxmlformats.org/officeDocument/2006/relationships/hyperlink" Target="https://www.anti-a.org/news/en/why-some-foods-sold-legally-in-the-us" TargetMode="External"/><Relationship Id="rId5" Type="http://schemas.openxmlformats.org/officeDocument/2006/relationships/hyperlink" Target="https://ajcn.nutrition.org/article/S0002-9165(23)00540-3/fulltext" TargetMode="External"/><Relationship Id="rId15" Type="http://schemas.openxmlformats.org/officeDocument/2006/relationships/hyperlink" Target="https://www.changelabsolutions.org/sites/default/files/2023-09/Legal-Policy-Strategies-Health-Care-Food-System-Partners_Full-Guide_FINAL_20210525A.pdf" TargetMode="External"/><Relationship Id="rId10" Type="http://schemas.openxmlformats.org/officeDocument/2006/relationships/hyperlink" Target="https://www.fsis.usda.gov/about-fsis/food-safety-agency-partners#:~:text=The%20FDA%20is%20charged%20with,Disease%20Control%20and%20Prevention%20(CDC)" TargetMode="External"/><Relationship Id="rId4" Type="http://schemas.openxmlformats.org/officeDocument/2006/relationships/hyperlink" Target="https://belonging.berkeley.edu/advocate-speaks-why-disability-justice-important-food-justice" TargetMode="External"/><Relationship Id="rId9" Type="http://schemas.openxmlformats.org/officeDocument/2006/relationships/hyperlink" Target="https://chlpi.org/news-and-events/news-and-commentary/food-law-and-policy/food-donation-improvement-act-signed-into-law/" TargetMode="External"/><Relationship Id="rId14" Type="http://schemas.openxmlformats.org/officeDocument/2006/relationships/hyperlink" Target="https://www.fda.gov/about-fda/fda-history/milestones-us-food-and-drug-la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2362555-AE04-556A-AD62-B95841D5AB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472" y="5071429"/>
            <a:ext cx="7988969" cy="1463040"/>
          </a:xfrm>
        </p:spPr>
        <p:txBody>
          <a:bodyPr>
            <a:noAutofit/>
          </a:bodyPr>
          <a:lstStyle/>
          <a:p>
            <a:pPr algn="r"/>
            <a:r>
              <a:rPr lang="en-US" sz="3500" b="1" dirty="0">
                <a:solidFill>
                  <a:schemeClr val="tx2"/>
                </a:solidFill>
              </a:rPr>
              <a:t>Legal and Policy Barriers to Food Access for People with Disabilities</a:t>
            </a:r>
            <a:br>
              <a:rPr lang="en-US" sz="1600" b="1" dirty="0">
                <a:solidFill>
                  <a:schemeClr val="tx2"/>
                </a:solidFill>
              </a:rPr>
            </a:br>
            <a:br>
              <a:rPr lang="en-US" sz="1600" b="1" dirty="0">
                <a:solidFill>
                  <a:schemeClr val="tx2"/>
                </a:solidFill>
              </a:rPr>
            </a:br>
            <a:r>
              <a:rPr lang="en-US" sz="2500" dirty="0">
                <a:solidFill>
                  <a:schemeClr val="tx2"/>
                </a:solidFill>
              </a:rPr>
              <a:t>By: Anthony Alexander, JD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962BE4-1E77-03AC-461F-BF5A0D701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4612" y="4979797"/>
            <a:ext cx="3372852" cy="1646302"/>
          </a:xfrm>
        </p:spPr>
        <p:txBody>
          <a:bodyPr>
            <a:normAutofit/>
          </a:bodyPr>
          <a:lstStyle/>
          <a:p>
            <a:r>
              <a:rPr lang="en-US" sz="1600" b="0" i="1">
                <a:solidFill>
                  <a:schemeClr val="tx2"/>
                </a:solidFill>
                <a:effectLst/>
                <a:latin typeface="justus-pro"/>
              </a:rPr>
              <a:t>A </a:t>
            </a:r>
            <a:r>
              <a:rPr lang="en-US" sz="1600" b="0" i="1" dirty="0">
                <a:solidFill>
                  <a:schemeClr val="tx2"/>
                </a:solidFill>
                <a:effectLst/>
                <a:latin typeface="justus-pro"/>
              </a:rPr>
              <a:t>Conversation on Food, Nutrition, </a:t>
            </a:r>
            <a:r>
              <a:rPr lang="en-US" sz="1600" b="0" i="1">
                <a:solidFill>
                  <a:schemeClr val="tx2"/>
                </a:solidFill>
                <a:effectLst/>
                <a:latin typeface="justus-pro"/>
              </a:rPr>
              <a:t>and Access </a:t>
            </a:r>
            <a:br>
              <a:rPr lang="en-US" sz="1600" b="0" i="1" dirty="0">
                <a:solidFill>
                  <a:schemeClr val="tx2"/>
                </a:solidFill>
                <a:effectLst/>
                <a:latin typeface="justus-pro"/>
              </a:rPr>
            </a:br>
            <a:br>
              <a:rPr lang="en-US" sz="1600" b="0" i="1" dirty="0">
                <a:solidFill>
                  <a:schemeClr val="tx2"/>
                </a:solidFill>
                <a:effectLst/>
                <a:latin typeface="justus-pro"/>
              </a:rPr>
            </a:br>
            <a:r>
              <a:rPr lang="en-US" sz="1600" b="1" dirty="0">
                <a:solidFill>
                  <a:schemeClr val="tx2"/>
                </a:solidFill>
                <a:effectLst/>
                <a:latin typeface="justus-pro"/>
              </a:rPr>
              <a:t>AAHD Webinar</a:t>
            </a:r>
            <a:br>
              <a:rPr lang="en-US" sz="1600" b="1" dirty="0">
                <a:solidFill>
                  <a:schemeClr val="tx2"/>
                </a:solidFill>
                <a:effectLst/>
                <a:latin typeface="justus-pro"/>
              </a:rPr>
            </a:br>
            <a:br>
              <a:rPr lang="en-US" sz="1600" b="1" dirty="0">
                <a:solidFill>
                  <a:schemeClr val="tx2"/>
                </a:solidFill>
                <a:effectLst/>
                <a:latin typeface="justus-pro"/>
              </a:rPr>
            </a:br>
            <a:r>
              <a:rPr lang="en-US" sz="1600" b="1" dirty="0">
                <a:solidFill>
                  <a:schemeClr val="tx2"/>
                </a:solidFill>
                <a:effectLst/>
                <a:latin typeface="justus-pro"/>
              </a:rPr>
              <a:t>20 Nov 2024</a:t>
            </a:r>
            <a:endParaRPr lang="en-US" sz="1600" b="1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28922F-8898-44A1-C726-20454B5E5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4536" y="5389433"/>
            <a:ext cx="1438526" cy="143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42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24BA-9882-A13A-1BDC-1CD8ADB4C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37" y="364942"/>
            <a:ext cx="4389120" cy="1737360"/>
          </a:xfrm>
        </p:spPr>
        <p:txBody>
          <a:bodyPr/>
          <a:lstStyle/>
          <a:p>
            <a:r>
              <a:rPr lang="en-US" dirty="0"/>
              <a:t>A Few Federal Agencies &amp; Departments Focused on Food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F11B1-78EC-8157-41EE-176E6C992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6750" y="2102302"/>
            <a:ext cx="5429250" cy="452905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20" b="1" dirty="0">
                <a:latin typeface="Tw Cen MT Condensed" panose="020B0606020104020203" pitchFamily="34" charset="77"/>
                <a:cs typeface="Arial" panose="020B0604020202020204" pitchFamily="34" charset="0"/>
              </a:rPr>
              <a:t>There are over 400 federal agencies, departments, and sub-agencies</a:t>
            </a:r>
            <a:br>
              <a:rPr lang="en-US" sz="1920" b="1" dirty="0">
                <a:latin typeface="Tw Cen MT Condensed" panose="020B0606020104020203" pitchFamily="34" charset="77"/>
                <a:cs typeface="Arial" panose="020B0604020202020204" pitchFamily="34" charset="0"/>
              </a:rPr>
            </a:br>
            <a:endParaRPr lang="en-US" sz="1920" b="1" dirty="0">
              <a:latin typeface="Tw Cen MT Condensed" panose="020B0606020104020203" pitchFamily="34" charset="7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20" b="1" dirty="0">
                <a:latin typeface="Tw Cen MT Condensed" panose="020B0606020104020203" pitchFamily="34" charset="77"/>
                <a:cs typeface="Arial" panose="020B0604020202020204" pitchFamily="34" charset="0"/>
              </a:rPr>
              <a:t>USDA and HHS are two important agencies for food issues</a:t>
            </a:r>
            <a:br>
              <a:rPr lang="en-US" sz="1920" b="1" dirty="0">
                <a:latin typeface="Tw Cen MT Condensed" panose="020B0606020104020203" pitchFamily="34" charset="77"/>
                <a:cs typeface="Arial" panose="020B0604020202020204" pitchFamily="34" charset="0"/>
              </a:rPr>
            </a:br>
            <a:endParaRPr lang="en-US" sz="1920" b="1" dirty="0">
              <a:latin typeface="Tw Cen MT Condensed" panose="020B0606020104020203" pitchFamily="34" charset="7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20" b="1" dirty="0">
                <a:latin typeface="Tw Cen MT Condensed" panose="020B0606020104020203" pitchFamily="34" charset="77"/>
                <a:cs typeface="Arial" panose="020B0604020202020204" pitchFamily="34" charset="0"/>
              </a:rPr>
              <a:t>USDA regulates meat, poultry, and egg products</a:t>
            </a:r>
            <a:br>
              <a:rPr lang="en-US" sz="1920" b="1" dirty="0">
                <a:latin typeface="Tw Cen MT Condensed" panose="020B0606020104020203" pitchFamily="34" charset="77"/>
                <a:cs typeface="Arial" panose="020B0604020202020204" pitchFamily="34" charset="0"/>
              </a:rPr>
            </a:br>
            <a:endParaRPr lang="en-US" sz="1920" b="1" dirty="0">
              <a:latin typeface="Tw Cen MT Condensed" panose="020B0606020104020203" pitchFamily="34" charset="7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20" b="1" dirty="0">
                <a:latin typeface="Tw Cen MT Condensed" panose="020B0606020104020203" pitchFamily="34" charset="77"/>
                <a:cs typeface="Arial" panose="020B0604020202020204" pitchFamily="34" charset="0"/>
              </a:rPr>
              <a:t>HHS focuses on health programs and services</a:t>
            </a:r>
            <a:br>
              <a:rPr lang="en-US" sz="1920" b="1" dirty="0">
                <a:latin typeface="Tw Cen MT Condensed" panose="020B0606020104020203" pitchFamily="34" charset="77"/>
                <a:cs typeface="Arial" panose="020B0604020202020204" pitchFamily="34" charset="0"/>
              </a:rPr>
            </a:br>
            <a:endParaRPr lang="en-US" sz="1920" b="1" dirty="0">
              <a:latin typeface="Tw Cen MT Condensed" panose="020B0606020104020203" pitchFamily="34" charset="77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20" b="1" dirty="0">
                <a:latin typeface="Tw Cen MT Condensed" panose="020B0606020104020203" pitchFamily="34" charset="77"/>
                <a:cs typeface="Arial" panose="020B0604020202020204" pitchFamily="34" charset="0"/>
              </a:rPr>
              <a:t>CDC: Researches food illnesses, investigates health outbreaks, and works to control/prevent outbreaks</a:t>
            </a:r>
            <a:br>
              <a:rPr lang="en-US" sz="1920" b="1" dirty="0">
                <a:latin typeface="Tw Cen MT Condensed" panose="020B0606020104020203" pitchFamily="34" charset="77"/>
                <a:cs typeface="Arial" panose="020B0604020202020204" pitchFamily="34" charset="0"/>
              </a:rPr>
            </a:br>
            <a:endParaRPr lang="en-US" sz="1920" b="1" dirty="0">
              <a:latin typeface="Tw Cen MT Condensed" panose="020B0606020104020203" pitchFamily="34" charset="77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20" b="1" dirty="0">
                <a:latin typeface="Tw Cen MT Condensed" panose="020B0606020104020203" pitchFamily="34" charset="77"/>
                <a:cs typeface="Arial" panose="020B0604020202020204" pitchFamily="34" charset="0"/>
              </a:rPr>
              <a:t>FDA: Regulates dairy, produce, spices, nuts, cereals, flour, and fruits</a:t>
            </a:r>
            <a:endParaRPr lang="en-US" sz="1920" b="1" dirty="0">
              <a:latin typeface="Tw Cen MT Condensed" panose="020B0606020104020203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graphicFrame>
        <p:nvGraphicFramePr>
          <p:cNvPr id="5" name="Diagram 4" descr="USDA logo">
            <a:extLst>
              <a:ext uri="{FF2B5EF4-FFF2-40B4-BE49-F238E27FC236}">
                <a16:creationId xmlns:a16="http://schemas.microsoft.com/office/drawing/2014/main" id="{650DBFCF-5D9F-38C8-A4A7-AFB599CBF8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9373543"/>
              </p:ext>
            </p:extLst>
          </p:nvPr>
        </p:nvGraphicFramePr>
        <p:xfrm>
          <a:off x="6096000" y="427173"/>
          <a:ext cx="3181062" cy="1826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 descr="HHS logo.">
            <a:extLst>
              <a:ext uri="{FF2B5EF4-FFF2-40B4-BE49-F238E27FC236}">
                <a16:creationId xmlns:a16="http://schemas.microsoft.com/office/drawing/2014/main" id="{E809FA62-48F5-83B2-7FC3-0B9E29BCA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9491630"/>
              </p:ext>
            </p:extLst>
          </p:nvPr>
        </p:nvGraphicFramePr>
        <p:xfrm>
          <a:off x="9022004" y="174729"/>
          <a:ext cx="3252500" cy="2225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 6" descr="CDC and FDA logos">
            <a:extLst>
              <a:ext uri="{FF2B5EF4-FFF2-40B4-BE49-F238E27FC236}">
                <a16:creationId xmlns:a16="http://schemas.microsoft.com/office/drawing/2014/main" id="{2E0E3E02-8333-1AD9-F813-B12C6F3462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7438103"/>
              </p:ext>
            </p:extLst>
          </p:nvPr>
        </p:nvGraphicFramePr>
        <p:xfrm>
          <a:off x="7750415" y="2447520"/>
          <a:ext cx="2543176" cy="2017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8" name="Picture 4" descr="A map of the united states with an american flag on it. A map of the united  states with an american flag on it. free photos free images. - PICRYL -  Public">
            <a:extLst>
              <a:ext uri="{FF2B5EF4-FFF2-40B4-BE49-F238E27FC236}">
                <a16:creationId xmlns:a16="http://schemas.microsoft.com/office/drawing/2014/main" id="{3FE4F3D4-A379-D5CE-1831-FB40C950B1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22" b="12115"/>
          <a:stretch/>
        </p:blipFill>
        <p:spPr bwMode="auto">
          <a:xfrm>
            <a:off x="7750415" y="4753414"/>
            <a:ext cx="3252500" cy="187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853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9CD9F-2D12-8689-1483-1C2B87C27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/>
          <a:lstStyle/>
          <a:p>
            <a:r>
              <a:rPr lang="en-US" dirty="0"/>
              <a:t>Federal Government Agency &amp; Department Issues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95EB1D-E04A-B93A-ED1D-FCC6ECDA6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8" y="2257505"/>
            <a:ext cx="4864100" cy="4243307"/>
          </a:xfrm>
        </p:spPr>
        <p:txBody>
          <a:bodyPr>
            <a:noAutofit/>
          </a:bodyPr>
          <a:lstStyle/>
          <a:p>
            <a:r>
              <a:rPr lang="en-US" sz="1700" dirty="0"/>
              <a:t>Example: Food and Drug 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Regulates food AND drugs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/>
              <a:t>As of 2023, there were over 2,600 brand-name medical drug makers in the U.S.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/>
              <a:t>Workers are supposed to inspect all of their sites PLUS any foreign sites that sell drugs to the U.S. market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/>
              <a:t>Resources are limited, making it hard to inspect all of these drug makers’ sites AND focus on the food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Document language is wordy and confusing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The FDA has </a:t>
            </a:r>
            <a:r>
              <a:rPr lang="en-US" sz="1700" dirty="0">
                <a:hlinkClick r:id="rId3"/>
              </a:rPr>
              <a:t>9 center-level organizations and 13 headquarter offices</a:t>
            </a:r>
            <a:endParaRPr lang="en-US" sz="17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700" dirty="0"/>
              <a:t>This creates confusion and competition within offices over who’s handling certain issues</a:t>
            </a:r>
          </a:p>
        </p:txBody>
      </p:sp>
      <p:graphicFrame>
        <p:nvGraphicFramePr>
          <p:cNvPr id="8" name="Content Placeholder 7" descr="Underfunded. Overworked. Confusing Language. Confusing Structures.">
            <a:extLst>
              <a:ext uri="{FF2B5EF4-FFF2-40B4-BE49-F238E27FC236}">
                <a16:creationId xmlns:a16="http://schemas.microsoft.com/office/drawing/2014/main" id="{844CDB5C-B722-E3EF-05B9-2BE65664E6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639597"/>
              </p:ext>
            </p:extLst>
          </p:nvPr>
        </p:nvGraphicFramePr>
        <p:xfrm>
          <a:off x="6529388" y="1357313"/>
          <a:ext cx="4864100" cy="4649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2" descr="Regulation Nation: Where Independence Is Illegal without a Permit">
            <a:extLst>
              <a:ext uri="{FF2B5EF4-FFF2-40B4-BE49-F238E27FC236}">
                <a16:creationId xmlns:a16="http://schemas.microsoft.com/office/drawing/2014/main" id="{6BDA6F23-390F-3E9E-93DA-9C0D244FF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479" y="153711"/>
            <a:ext cx="1859169" cy="1394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895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E2CC5-3DC6-125A-DD92-B589B8DF9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Access Barriers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40667C4F-C455-4530-41C0-4285C6434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611" y="1743079"/>
            <a:ext cx="6172200" cy="4845049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ECF5B6-94B7-BD84-988A-1A5EA9C8C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739" y="1871664"/>
            <a:ext cx="5754626" cy="484504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200" dirty="0"/>
              <a:t>Funding is usually decided in the </a:t>
            </a:r>
            <a:r>
              <a:rPr lang="en-US" sz="2200" b="1" dirty="0"/>
              <a:t>Farm Bill</a:t>
            </a:r>
            <a:r>
              <a:rPr lang="en-US" sz="2200" dirty="0"/>
              <a:t>,  updated by Congress about every 5 years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1800" dirty="0"/>
              <a:t>Some lawmakers push for cuts to the bill, leading to more food insecurity</a:t>
            </a:r>
          </a:p>
          <a:p>
            <a:pPr marL="1257300" lvl="2" indent="-342900">
              <a:buFont typeface="Wingdings" pitchFamily="2" charset="2"/>
              <a:buChar char="v"/>
            </a:pPr>
            <a:r>
              <a:rPr lang="en-US" sz="1700" dirty="0"/>
              <a:t>In 2020, the average SNAP recipient received $4 per day for food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/>
              <a:t>The application process is overwhelming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1800" dirty="0"/>
              <a:t>Each program tends to have its own application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1800" dirty="0"/>
              <a:t>Poor website designs &amp; features are inaccessible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1800" dirty="0"/>
              <a:t>Not everyone has good web access</a:t>
            </a:r>
            <a:br>
              <a:rPr lang="en-US" sz="1600" dirty="0"/>
            </a:br>
            <a:endParaRPr lang="en-US" sz="1600" dirty="0"/>
          </a:p>
          <a:p>
            <a:pPr marL="342900" indent="-342900">
              <a:buFont typeface="Wingdings" pitchFamily="2" charset="2"/>
              <a:buChar char="v"/>
            </a:pPr>
            <a:r>
              <a:rPr lang="en-US" sz="2000" b="1" dirty="0"/>
              <a:t>Work requirements (</a:t>
            </a:r>
            <a:r>
              <a:rPr lang="en-US" sz="2000" b="1" i="0" dirty="0">
                <a:solidFill>
                  <a:srgbClr val="222222"/>
                </a:solidFill>
                <a:effectLst/>
              </a:rPr>
              <a:t>Personal Responsibility and Work Opportunity Act of 1996)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en-US" sz="1800" dirty="0"/>
              <a:t>Though there are exceptions for disabled folks, not every everyone has a formal diagnosis for proof</a:t>
            </a:r>
          </a:p>
        </p:txBody>
      </p:sp>
      <p:graphicFrame>
        <p:nvGraphicFramePr>
          <p:cNvPr id="5" name="Content Placeholder 4" descr="Good funding isn't guaranteed. Too many applications. Requirements are confusing. Requirements are Strict.">
            <a:extLst>
              <a:ext uri="{FF2B5EF4-FFF2-40B4-BE49-F238E27FC236}">
                <a16:creationId xmlns:a16="http://schemas.microsoft.com/office/drawing/2014/main" id="{CFFC872A-5C04-72D0-14B5-B5611423E0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633042"/>
              </p:ext>
            </p:extLst>
          </p:nvPr>
        </p:nvGraphicFramePr>
        <p:xfrm>
          <a:off x="6257925" y="141287"/>
          <a:ext cx="6172200" cy="5878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FB3BFAFA-7C71-06D0-2293-77E4D9BFE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764" y="4520917"/>
            <a:ext cx="3747593" cy="219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212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5A36517-650B-A8F7-E5C4-60105E876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State &amp; Local Governments Impact Food Access, As well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0AE345-1419-64D6-009F-75763DA80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10732443" cy="4553474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B1B1B"/>
                </a:solidFill>
                <a:latin typeface="Tw Cen MT" panose="020B0602020104020603" pitchFamily="34" charset="77"/>
              </a:rPr>
              <a:t>Zoning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B1B1B"/>
                </a:solidFill>
                <a:latin typeface="Tw Cen MT" panose="020B0602020104020603" pitchFamily="34" charset="77"/>
              </a:rPr>
              <a:t>State governments have control over, but usually give local governments the power to regulate zoning.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B1B1B"/>
                </a:solidFill>
                <a:latin typeface="Tw Cen MT" panose="020B0602020104020603" pitchFamily="34" charset="77"/>
              </a:rPr>
              <a:t>Sometimes, spaces that would create more accessibility to food are banned from certain land use.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B1B1B"/>
                </a:solidFill>
                <a:latin typeface="Tw Cen MT" panose="020B0602020104020603" pitchFamily="34" charset="77"/>
              </a:rPr>
              <a:t>Example: Community gardens may not be allowed in areas zoned for commercial use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B1B1B"/>
                </a:solidFill>
                <a:latin typeface="Tw Cen MT" panose="020B0602020104020603" pitchFamily="34" charset="77"/>
              </a:rPr>
              <a:t>We should push State and local lawmakers to loosen zoning laws when it comes to community gardens.</a:t>
            </a:r>
          </a:p>
          <a:p>
            <a:pPr lvl="4">
              <a:buFont typeface="Arial" panose="020B0604020202020204" pitchFamily="34" charset="0"/>
              <a:buChar char="•"/>
            </a:pPr>
            <a:endParaRPr lang="en-US" dirty="0">
              <a:solidFill>
                <a:srgbClr val="1B1B1B"/>
              </a:solidFill>
              <a:latin typeface="Tw Cen MT" panose="020B0602020104020603" pitchFamily="34" charset="77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B1B1B"/>
                </a:solidFill>
                <a:latin typeface="Tw Cen MT" panose="020B0602020104020603" pitchFamily="34" charset="77"/>
              </a:rPr>
              <a:t>Food Donations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B1B1B"/>
                </a:solidFill>
                <a:latin typeface="Tw Cen MT" panose="020B0602020104020603" pitchFamily="34" charset="77"/>
              </a:rPr>
              <a:t>State and local governments pass food safety rules.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B1B1B"/>
                </a:solidFill>
                <a:latin typeface="Tw Cen MT" panose="020B0602020104020603" pitchFamily="34" charset="77"/>
              </a:rPr>
              <a:t>These are meant to protect public health, but may have unintended consequences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B1B1B"/>
                </a:solidFill>
                <a:latin typeface="Tw Cen MT" panose="020B0602020104020603" pitchFamily="34" charset="77"/>
              </a:rPr>
              <a:t>At the federal level, the </a:t>
            </a:r>
            <a:r>
              <a:rPr lang="en-US" sz="1600" b="1" i="0" dirty="0">
                <a:solidFill>
                  <a:srgbClr val="1B1B1B"/>
                </a:solidFill>
                <a:effectLst/>
                <a:latin typeface="Tw Cen MT" panose="020B0602020104020603" pitchFamily="34" charset="77"/>
              </a:rPr>
              <a:t>Bill Emerson Good Samaritan Food Donation Act</a:t>
            </a:r>
            <a:r>
              <a:rPr lang="en-US" sz="1600" b="0" i="0" dirty="0">
                <a:solidFill>
                  <a:srgbClr val="1B1B1B"/>
                </a:solidFill>
                <a:effectLst/>
                <a:latin typeface="Tw Cen MT" panose="020B0602020104020603" pitchFamily="34" charset="77"/>
              </a:rPr>
              <a:t> (1996) protects emergency food orgs and donors from legal challenges (like people getting sick from donated food). So does the </a:t>
            </a:r>
            <a:r>
              <a:rPr lang="en-US" sz="1600" b="1" i="0" dirty="0">
                <a:solidFill>
                  <a:srgbClr val="1B1B1B"/>
                </a:solidFill>
                <a:effectLst/>
                <a:latin typeface="Tw Cen MT" panose="020B0602020104020603" pitchFamily="34" charset="77"/>
              </a:rPr>
              <a:t>Food Donation Improvement Act </a:t>
            </a:r>
            <a:r>
              <a:rPr lang="en-US" sz="1600" b="0" i="0" dirty="0">
                <a:solidFill>
                  <a:srgbClr val="1B1B1B"/>
                </a:solidFill>
                <a:effectLst/>
                <a:latin typeface="Tw Cen MT" panose="020B0602020104020603" pitchFamily="34" charset="77"/>
              </a:rPr>
              <a:t>(passed last year).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B1B1B"/>
                </a:solidFill>
                <a:latin typeface="Tw Cen MT" panose="020B0602020104020603" pitchFamily="34" charset="77"/>
              </a:rPr>
              <a:t>State and local governments can pass similar bills to protect those who donate food and encourage donations.</a:t>
            </a:r>
            <a:endParaRPr lang="en-US" sz="1600" b="0" i="0" dirty="0">
              <a:solidFill>
                <a:srgbClr val="1B1B1B"/>
              </a:solidFill>
              <a:effectLst/>
              <a:latin typeface="Tw Cen MT" panose="020B0602020104020603" pitchFamily="34" charset="77"/>
            </a:endParaRPr>
          </a:p>
          <a:p>
            <a:pPr lvl="4">
              <a:buFont typeface="Arial" panose="020B0604020202020204" pitchFamily="34" charset="0"/>
              <a:buChar char="•"/>
            </a:pPr>
            <a:endParaRPr lang="en-US" dirty="0">
              <a:solidFill>
                <a:srgbClr val="1B1B1B"/>
              </a:solidFill>
              <a:latin typeface="Tw Cen MT" panose="020B0602020104020603" pitchFamily="34" charset="77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B1B1B"/>
                </a:solidFill>
                <a:latin typeface="Tw Cen MT" panose="020B0602020104020603" pitchFamily="34" charset="77"/>
              </a:rPr>
              <a:t>Healthy Food Access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B1B1B"/>
                </a:solidFill>
                <a:latin typeface="Tw Cen MT" panose="020B0602020104020603" pitchFamily="34" charset="77"/>
              </a:rPr>
              <a:t>Policymakers can create policies or promote programs that push retailers to stock healthy food and become more accessible (like providing money to businesses to make improvements to their stores</a:t>
            </a:r>
            <a:br>
              <a:rPr lang="en-US" sz="1000" dirty="0">
                <a:solidFill>
                  <a:srgbClr val="1B1B1B"/>
                </a:solidFill>
                <a:latin typeface="Tw Cen MT" panose="020B0602020104020603" pitchFamily="34" charset="77"/>
              </a:rPr>
            </a:br>
            <a:br>
              <a:rPr lang="en-US" sz="1000" dirty="0">
                <a:solidFill>
                  <a:srgbClr val="1B1B1B"/>
                </a:solidFill>
                <a:latin typeface="Tw Cen MT" panose="020B0602020104020603" pitchFamily="34" charset="77"/>
              </a:rPr>
            </a:br>
            <a:br>
              <a:rPr lang="en-US" sz="1000" dirty="0">
                <a:solidFill>
                  <a:srgbClr val="1B1B1B"/>
                </a:solidFill>
                <a:latin typeface="Tw Cen MT" panose="020B0602020104020603" pitchFamily="34" charset="77"/>
              </a:rPr>
            </a:br>
            <a:endParaRPr lang="en-US" sz="1000" b="0" i="0" dirty="0">
              <a:solidFill>
                <a:srgbClr val="1B1B1B"/>
              </a:solidFill>
              <a:effectLst/>
              <a:latin typeface="Tw Cen MT" panose="020B0602020104020603" pitchFamily="34" charset="77"/>
            </a:endParaRPr>
          </a:p>
          <a:p>
            <a:pPr marL="310896" lvl="2" indent="0">
              <a:buNone/>
            </a:pPr>
            <a:endParaRPr lang="en-US" sz="1000" b="1" dirty="0">
              <a:solidFill>
                <a:srgbClr val="1B1B1B"/>
              </a:solidFill>
              <a:latin typeface="Tw Cen MT" panose="020B0602020104020603" pitchFamily="34" charset="77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1B1B1B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BE58D9-9757-9334-FB20-D4F038F7F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675" y="219694"/>
            <a:ext cx="1729838" cy="259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D42B43F-F1C0-BF00-0B23-83B9B5E51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36" y="5581402"/>
            <a:ext cx="977400" cy="9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258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A25B7-9962-62F3-58FB-27E312291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Lastly,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E85F1-2B29-BCED-3DCA-08A924AFE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23803"/>
            <a:ext cx="6611706" cy="456368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Just remember that disability justice is food justice.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Food impacts us all because we all have to be nourished with food.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Disabled folks are more likely to be food insecure.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we build a more sustainable, equitable, and inclusive food system, everyone benefits (esp. disabled folks).</a:t>
            </a:r>
            <a:br>
              <a:rPr lang="en-US" dirty="0"/>
            </a:b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There is power in numbers!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Join your local food justice organizations to advocate for good food laws at the local, state and federal levels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Donate food to charitable orgs and participate in mutual aid as you are able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Orgs like the Autistic People of Color Fund provide money to disabled folks in need (including those who are food insecure)</a:t>
            </a:r>
            <a:br>
              <a:rPr lang="en-US" dirty="0"/>
            </a:b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2052" name="Picture 4" descr="A black female activist looking at camera next to a food bank · Free Stock  Photo">
            <a:extLst>
              <a:ext uri="{FF2B5EF4-FFF2-40B4-BE49-F238E27FC236}">
                <a16:creationId xmlns:a16="http://schemas.microsoft.com/office/drawing/2014/main" id="{66D73E0A-17AC-8CA0-DA56-27EEE61DF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481" y="1923803"/>
            <a:ext cx="2921329" cy="389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959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E06FD-8CA4-4F42-7585-86AC8A041EA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03378" y="2509590"/>
            <a:ext cx="2395538" cy="1498600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A91EF-EB98-B1A9-3D6A-B902DE03D0B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4815" y="106878"/>
            <a:ext cx="8421049" cy="657893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800" dirty="0">
                <a:effectLst/>
                <a:latin typeface="Helvetica Neue" panose="02000503000000020004" pitchFamily="2" charset="0"/>
              </a:rPr>
              <a:t>A Brief Overview of the Right to Food in the United States:</a:t>
            </a:r>
            <a:br>
              <a:rPr lang="en-US" sz="800" dirty="0">
                <a:effectLst/>
                <a:latin typeface="Helvetica Neue" panose="02000503000000020004" pitchFamily="2" charset="0"/>
              </a:rPr>
            </a:br>
            <a:r>
              <a:rPr lang="en-US" sz="800" dirty="0">
                <a:effectLst/>
                <a:latin typeface="Helvetica Neue" panose="02000503000000020004" pitchFamily="2" charset="0"/>
                <a:hlinkClick r:id="rId2"/>
              </a:rPr>
              <a:t>https://www.nycfoodpolicy.org/a-brief-overview-of-the-right-to-food-in-the-united-states/</a:t>
            </a:r>
            <a:endParaRPr lang="en-US" sz="800" dirty="0">
              <a:effectLst/>
              <a:latin typeface="Helvetica Neue" panose="02000503000000020004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800" dirty="0">
                <a:effectLst/>
                <a:latin typeface="Helvetica Neue" panose="02000503000000020004" pitchFamily="2" charset="0"/>
              </a:rPr>
              <a:t>A preliminary assessment of food policy obstacles in California’s produce recovery networks:</a:t>
            </a:r>
            <a:br>
              <a:rPr lang="en-US" sz="800" dirty="0">
                <a:effectLst/>
                <a:latin typeface="Helvetica Neue" panose="02000503000000020004" pitchFamily="2" charset="0"/>
              </a:rPr>
            </a:br>
            <a:r>
              <a:rPr lang="en-US" sz="800" dirty="0">
                <a:effectLst/>
                <a:latin typeface="Helvetica Neue" panose="02000503000000020004" pitchFamily="2" charset="0"/>
                <a:hlinkClick r:id="rId3"/>
              </a:rPr>
              <a:t>https://pmc.ncbi.nlm.nih.gov/articles/PMC10020766/</a:t>
            </a:r>
            <a:endParaRPr lang="en-US" sz="800" dirty="0">
              <a:effectLst/>
              <a:latin typeface="Helvetica Neue" panose="02000503000000020004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800" i="0" dirty="0">
                <a:effectLst/>
                <a:latin typeface="Helvetica" pitchFamily="2" charset="0"/>
              </a:rPr>
              <a:t>An Advocate Speaks: Why Disability Justice is Important for Food Justice</a:t>
            </a:r>
            <a:br>
              <a:rPr lang="en-US" sz="800" i="0" dirty="0">
                <a:effectLst/>
                <a:latin typeface="Helvetica" pitchFamily="2" charset="0"/>
              </a:rPr>
            </a:br>
            <a:r>
              <a:rPr lang="en-US" sz="800" i="0" dirty="0">
                <a:effectLst/>
                <a:latin typeface="Helvetica" pitchFamily="2" charset="0"/>
                <a:hlinkClick r:id="rId4"/>
              </a:rPr>
              <a:t>https://belonging.berkeley.edu/advocate-speaks-why-disability-justice-important-food-justice</a:t>
            </a:r>
            <a:endParaRPr lang="en-US" sz="800" dirty="0">
              <a:effectLst/>
              <a:latin typeface="Helvetica Neue" panose="02000503000000020004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800" dirty="0">
                <a:effectLst/>
                <a:latin typeface="Helvetica Neue" panose="02000503000000020004" pitchFamily="2" charset="0"/>
              </a:rPr>
              <a:t>Driving Transformative Change to End Hunger and Reduce Diet-Related Diseases and Disparities: The White House Conference on Hunger, Nutrition, and Health:</a:t>
            </a:r>
            <a:br>
              <a:rPr lang="en-US" sz="800" dirty="0">
                <a:effectLst/>
                <a:latin typeface="Helvetica Neue" panose="02000503000000020004" pitchFamily="2" charset="0"/>
              </a:rPr>
            </a:br>
            <a:r>
              <a:rPr lang="en-US" sz="800" dirty="0">
                <a:effectLst/>
                <a:latin typeface="Helvetica Neue" panose="02000503000000020004" pitchFamily="2" charset="0"/>
                <a:hlinkClick r:id="rId5"/>
              </a:rPr>
              <a:t>https://ajcn.nutrition.org/article/S0002-9165(23)00540-3/fulltext</a:t>
            </a:r>
            <a:endParaRPr lang="en-US" sz="800" dirty="0">
              <a:effectLst/>
              <a:latin typeface="Helvetica Neue" panose="02000503000000020004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800" dirty="0">
                <a:effectLst/>
                <a:latin typeface="Helvetica Neue" panose="02000503000000020004" pitchFamily="2" charset="0"/>
              </a:rPr>
              <a:t>FDA Failures:</a:t>
            </a:r>
            <a:br>
              <a:rPr lang="en-US" sz="800" dirty="0">
                <a:effectLst/>
                <a:latin typeface="Helvetica Neue" panose="02000503000000020004" pitchFamily="2" charset="0"/>
              </a:rPr>
            </a:br>
            <a:r>
              <a:rPr lang="en-US" sz="800" dirty="0">
                <a:effectLst/>
                <a:latin typeface="Helvetica Neue" panose="02000503000000020004" pitchFamily="2" charset="0"/>
                <a:hlinkClick r:id="rId6"/>
              </a:rPr>
              <a:t>https://www.farrin.com/blog/4-fundamental-fda-failures/</a:t>
            </a:r>
            <a:endParaRPr lang="en-US" sz="800" dirty="0">
              <a:effectLst/>
              <a:latin typeface="Helvetica Neue" panose="02000503000000020004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800" dirty="0">
                <a:effectLst/>
                <a:latin typeface="Helvetica Neue" panose="02000503000000020004" pitchFamily="2" charset="0"/>
              </a:rPr>
              <a:t>FDA’s Food Failures:</a:t>
            </a:r>
            <a:br>
              <a:rPr lang="en-US" sz="800" dirty="0">
                <a:effectLst/>
                <a:latin typeface="Helvetica Neue" panose="02000503000000020004" pitchFamily="2" charset="0"/>
              </a:rPr>
            </a:br>
            <a:r>
              <a:rPr lang="en-US" sz="800" dirty="0">
                <a:effectLst/>
                <a:latin typeface="Helvetica Neue" panose="02000503000000020004" pitchFamily="2" charset="0"/>
                <a:hlinkClick r:id="rId7"/>
              </a:rPr>
              <a:t>https://www.politico.com/interactives/2022/fda-fails-regulate-food-health-safety-hazards/</a:t>
            </a:r>
            <a:endParaRPr lang="en-US" sz="800" dirty="0">
              <a:effectLst/>
              <a:latin typeface="Helvetica Neue" panose="02000503000000020004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800" dirty="0">
                <a:latin typeface="Helvetica Neue" panose="02000503000000020004" pitchFamily="2" charset="0"/>
              </a:rPr>
              <a:t>Feeding the Revolution:</a:t>
            </a:r>
            <a:br>
              <a:rPr lang="en-US" sz="800" dirty="0">
                <a:latin typeface="Helvetica Neue" panose="02000503000000020004" pitchFamily="2" charset="0"/>
              </a:rPr>
            </a:br>
            <a:r>
              <a:rPr lang="en-US" sz="800" dirty="0">
                <a:latin typeface="Helvetica Neue" panose="02000503000000020004" pitchFamily="2" charset="0"/>
                <a:hlinkClick r:id="rId8"/>
              </a:rPr>
              <a:t>https://www.eater.com/23959807/food-sharing-disability-justice-movement-mutual-aid</a:t>
            </a:r>
            <a:endParaRPr lang="en-US" sz="800" dirty="0">
              <a:latin typeface="Helvetica Neue" panose="02000503000000020004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800" dirty="0">
                <a:effectLst/>
                <a:latin typeface="Helvetica Neue" panose="02000503000000020004" pitchFamily="2" charset="0"/>
              </a:rPr>
              <a:t>Food Donation Improvement Act Signed into Law:</a:t>
            </a:r>
            <a:br>
              <a:rPr lang="en-US" sz="800" dirty="0">
                <a:effectLst/>
                <a:latin typeface="Helvetica Neue" panose="02000503000000020004" pitchFamily="2" charset="0"/>
              </a:rPr>
            </a:br>
            <a:r>
              <a:rPr lang="en-US" sz="800" dirty="0">
                <a:effectLst/>
                <a:latin typeface="Helvetica Neue" panose="02000503000000020004" pitchFamily="2" charset="0"/>
                <a:hlinkClick r:id="rId9"/>
              </a:rPr>
              <a:t>https://chlpi.org/news-and-events/news-and-commentary/food-law-and-policy/food-donation-improvement-act-signed-into-law/</a:t>
            </a:r>
            <a:endParaRPr lang="en-US" sz="800" dirty="0">
              <a:effectLst/>
              <a:latin typeface="Helvetica Neue" panose="02000503000000020004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800" dirty="0">
                <a:effectLst/>
                <a:latin typeface="Helvetica Neue" panose="02000503000000020004" pitchFamily="2" charset="0"/>
              </a:rPr>
              <a:t>Food Safety Agencies &amp; Partners:</a:t>
            </a:r>
            <a:br>
              <a:rPr lang="en-US" sz="800" dirty="0">
                <a:effectLst/>
                <a:latin typeface="Helvetica Neue" panose="02000503000000020004" pitchFamily="2" charset="0"/>
              </a:rPr>
            </a:br>
            <a:r>
              <a:rPr lang="en-US" sz="800" dirty="0">
                <a:effectLst/>
                <a:latin typeface="Helvetica Neue" panose="02000503000000020004" pitchFamily="2" charset="0"/>
                <a:hlinkClick r:id="rId10"/>
              </a:rPr>
              <a:t>https://www.fsis.usda.gov/about-fsis/food-safety-agency-partners#:~:text=The%20FDA%20is%20charged%20with,Disease%20Control%20and%20Prevention%20(CDC)</a:t>
            </a:r>
            <a:endParaRPr lang="en-US" sz="800" dirty="0">
              <a:effectLst/>
              <a:latin typeface="Helvetica Neue" panose="02000503000000020004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800" b="0" i="0" cap="all" dirty="0">
                <a:solidFill>
                  <a:srgbClr val="000000"/>
                </a:solidFill>
                <a:effectLst/>
                <a:latin typeface="Helvetica" pitchFamily="2" charset="0"/>
              </a:rPr>
              <a:t>FOX13 Investigates: Why some foods sold legally in the U.S. are banned overseas:</a:t>
            </a:r>
            <a:br>
              <a:rPr lang="en-US" sz="800" b="0" i="0" cap="all" dirty="0">
                <a:solidFill>
                  <a:srgbClr val="000000"/>
                </a:solidFill>
                <a:effectLst/>
                <a:latin typeface="Helvetica" pitchFamily="2" charset="0"/>
              </a:rPr>
            </a:br>
            <a:r>
              <a:rPr lang="en-US" sz="800" b="0" i="0" cap="all" dirty="0">
                <a:solidFill>
                  <a:srgbClr val="000000"/>
                </a:solidFill>
                <a:effectLst/>
                <a:latin typeface="Helvetica" pitchFamily="2" charset="0"/>
                <a:hlinkClick r:id="rId11"/>
              </a:rPr>
              <a:t>https://www.anti-a.org/news/en/why-some-foods-sold-legally-in-the-us</a:t>
            </a:r>
            <a:endParaRPr lang="en-US" sz="800" dirty="0">
              <a:effectLst/>
              <a:latin typeface="Helvetica Neue" panose="02000503000000020004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800" dirty="0">
                <a:effectLst/>
                <a:latin typeface="Helvetica Neue" panose="02000503000000020004" pitchFamily="2" charset="0"/>
              </a:rPr>
              <a:t>Good Food, Good Laws: Putting Local Food Policy to Work for Our Communities:</a:t>
            </a:r>
            <a:br>
              <a:rPr lang="en-US" sz="800" dirty="0">
                <a:effectLst/>
                <a:latin typeface="Helvetica Neue" panose="02000503000000020004" pitchFamily="2" charset="0"/>
              </a:rPr>
            </a:br>
            <a:r>
              <a:rPr lang="en-US" sz="800" dirty="0">
                <a:effectLst/>
                <a:latin typeface="Helvetica Neue" panose="02000503000000020004" pitchFamily="2" charset="0"/>
                <a:hlinkClick r:id="rId12"/>
              </a:rPr>
              <a:t>https://chlpi.org/wp-content/uploads/2013/12/good-food-good-laws_toolkit-10.23.2017.pdf</a:t>
            </a:r>
            <a:endParaRPr lang="en-US" sz="800" dirty="0">
              <a:effectLst/>
              <a:latin typeface="Helvetica Neue" panose="02000503000000020004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800" dirty="0">
                <a:effectLst/>
                <a:latin typeface="Helvetica Neue" panose="02000503000000020004" pitchFamily="2" charset="0"/>
              </a:rPr>
              <a:t>Healthy Retail:</a:t>
            </a:r>
            <a:br>
              <a:rPr lang="en-US" sz="800" dirty="0">
                <a:effectLst/>
                <a:latin typeface="Helvetica Neue" panose="02000503000000020004" pitchFamily="2" charset="0"/>
              </a:rPr>
            </a:br>
            <a:r>
              <a:rPr lang="en-US" sz="800" dirty="0">
                <a:effectLst/>
                <a:latin typeface="Helvetica Neue" panose="02000503000000020004" pitchFamily="2" charset="0"/>
                <a:hlinkClick r:id="rId13"/>
              </a:rPr>
              <a:t>https://www.changelabsolutions.org/sites/default/files/Healthy_Retail_PLAYBOOK_FINAL_20160622.pdf</a:t>
            </a:r>
            <a:endParaRPr lang="en-US" sz="800" dirty="0">
              <a:effectLst/>
              <a:latin typeface="Helvetica Neue" panose="02000503000000020004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800" dirty="0">
                <a:effectLst/>
                <a:latin typeface="Helvetica Neue" panose="02000503000000020004" pitchFamily="2" charset="0"/>
              </a:rPr>
              <a:t>History of Food Regulation in the United States</a:t>
            </a:r>
            <a:br>
              <a:rPr lang="en-US" sz="800" dirty="0">
                <a:effectLst/>
                <a:latin typeface="Helvetica Neue" panose="02000503000000020004" pitchFamily="2" charset="0"/>
              </a:rPr>
            </a:br>
            <a:r>
              <a:rPr lang="en-US" sz="800" dirty="0">
                <a:effectLst/>
                <a:latin typeface="Helvetica Neue" panose="02000503000000020004" pitchFamily="2" charset="0"/>
                <a:hlinkClick r:id="rId14"/>
              </a:rPr>
              <a:t>https://www.fda.gov/about-fda/fda-history/milestones-us-food-and-drug-law</a:t>
            </a:r>
            <a:endParaRPr lang="en-US" sz="800" dirty="0">
              <a:effectLst/>
              <a:latin typeface="Helvetica Neue" panose="02000503000000020004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800" dirty="0">
                <a:effectLst/>
                <a:latin typeface="Helvetica Neue" panose="02000503000000020004" pitchFamily="2" charset="0"/>
              </a:rPr>
              <a:t>Legal &amp; Policy Strategies for Health Care &amp; Food System Partners:</a:t>
            </a:r>
            <a:br>
              <a:rPr lang="en-US" sz="800" dirty="0">
                <a:effectLst/>
                <a:latin typeface="Helvetica Neue" panose="02000503000000020004" pitchFamily="2" charset="0"/>
              </a:rPr>
            </a:br>
            <a:r>
              <a:rPr lang="en-US" sz="800" dirty="0">
                <a:effectLst/>
                <a:latin typeface="Helvetica Neue" panose="02000503000000020004" pitchFamily="2" charset="0"/>
                <a:hlinkClick r:id="rId15"/>
              </a:rPr>
              <a:t>https://www.changelabsolutions.org/sites/default/files/2023-09/Legal-Policy-Strategies-Health-Care-Food-System-Partners_Full-Guide_FINAL_20210525A.pdf</a:t>
            </a:r>
            <a:endParaRPr lang="en-US" sz="800" dirty="0">
              <a:effectLst/>
              <a:latin typeface="Helvetica Neue" panose="02000503000000020004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800" dirty="0">
                <a:effectLst/>
                <a:latin typeface="Helvetica Neue" panose="02000503000000020004" pitchFamily="2" charset="0"/>
              </a:rPr>
              <a:t>Rural Hunger and Access to Healthy Food:</a:t>
            </a:r>
            <a:br>
              <a:rPr lang="en-US" sz="800" dirty="0">
                <a:effectLst/>
                <a:latin typeface="Helvetica Neue" panose="02000503000000020004" pitchFamily="2" charset="0"/>
              </a:rPr>
            </a:br>
            <a:r>
              <a:rPr lang="en-US" sz="800" dirty="0">
                <a:effectLst/>
                <a:latin typeface="Helvetica Neue" panose="02000503000000020004" pitchFamily="2" charset="0"/>
                <a:hlinkClick r:id="rId16"/>
              </a:rPr>
              <a:t>https://www.ruralhealthinfo.org/topics/food-and-hunger</a:t>
            </a:r>
            <a:r>
              <a:rPr lang="en-US" sz="800" dirty="0">
                <a:effectLst/>
                <a:latin typeface="Helvetica Neue" panose="02000503000000020004" pitchFamily="2" charset="0"/>
              </a:rPr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800" dirty="0">
                <a:effectLst/>
                <a:latin typeface="Helvetica Neue" panose="02000503000000020004" pitchFamily="2" charset="0"/>
              </a:rPr>
              <a:t>Seeding the City: Land Use Policies to Promote Urban Agriculture:</a:t>
            </a:r>
            <a:br>
              <a:rPr lang="en-US" sz="800" dirty="0">
                <a:effectLst/>
                <a:latin typeface="Helvetica Neue" panose="02000503000000020004" pitchFamily="2" charset="0"/>
              </a:rPr>
            </a:br>
            <a:r>
              <a:rPr lang="en-US" sz="800" dirty="0">
                <a:effectLst/>
                <a:latin typeface="Helvetica Neue" panose="02000503000000020004" pitchFamily="2" charset="0"/>
                <a:hlinkClick r:id="rId17"/>
              </a:rPr>
              <a:t>https://www.changelabsolutions.org/sites/default/files/Urban_Ag_SeedingTheCity_FINAL_%28CLS_20120530%29_20111021_0.pdf</a:t>
            </a:r>
            <a:endParaRPr lang="en-US" sz="800" dirty="0">
              <a:effectLst/>
              <a:latin typeface="Helvetica Neue" panose="02000503000000020004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800" dirty="0">
                <a:effectLst/>
                <a:latin typeface="Helvetica Neue" panose="02000503000000020004" pitchFamily="2" charset="0"/>
              </a:rPr>
              <a:t>US State Variations in Food Bank Donation Policy and implications for Nutrition:</a:t>
            </a:r>
            <a:br>
              <a:rPr lang="en-US" sz="800" dirty="0">
                <a:effectLst/>
                <a:latin typeface="Helvetica Neue" panose="02000503000000020004" pitchFamily="2" charset="0"/>
              </a:rPr>
            </a:br>
            <a:r>
              <a:rPr lang="en-US" sz="800" dirty="0">
                <a:effectLst/>
                <a:latin typeface="Helvetica Neue" panose="02000503000000020004" pitchFamily="2" charset="0"/>
                <a:hlinkClick r:id="rId18"/>
              </a:rPr>
              <a:t>https://pmc.ncbi.nlm.nih.gov/articles/PMC8958359/</a:t>
            </a:r>
            <a:r>
              <a:rPr lang="en-US" sz="800" dirty="0">
                <a:effectLst/>
                <a:latin typeface="Helvetica Neue" panose="02000503000000020004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593864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{40165A0B-28CB-C24C-90BB-FDAD4F8869F9}tf10001061</Template>
  <TotalTime>2570</TotalTime>
  <Words>1196</Words>
  <Application>Microsoft Office PowerPoint</Application>
  <PresentationFormat>Widescreen</PresentationFormat>
  <Paragraphs>84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Calibri</vt:lpstr>
      <vt:lpstr>Cambria</vt:lpstr>
      <vt:lpstr>Courier New</vt:lpstr>
      <vt:lpstr>Helvetica</vt:lpstr>
      <vt:lpstr>Helvetica Neue</vt:lpstr>
      <vt:lpstr>justus-pro</vt:lpstr>
      <vt:lpstr>Tw Cen MT</vt:lpstr>
      <vt:lpstr>Tw Cen MT Condensed</vt:lpstr>
      <vt:lpstr>Wingdings</vt:lpstr>
      <vt:lpstr>Wingdings 3</vt:lpstr>
      <vt:lpstr>Integral</vt:lpstr>
      <vt:lpstr>A Conversation on Food, Nutrition, and Access   AAHD Webinar  20 Nov 2024</vt:lpstr>
      <vt:lpstr>A Few Federal Agencies &amp; Departments Focused on Food </vt:lpstr>
      <vt:lpstr>Federal Government Agency &amp; Department Issues</vt:lpstr>
      <vt:lpstr>Food Access Barriers</vt:lpstr>
      <vt:lpstr>How State &amp; Local Governments Impact Food Access, As well</vt:lpstr>
      <vt:lpstr>Lastly,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 Conversation on Food, Nutrition, and Access”   AAHD Webinar  20 Nov 2024</dc:title>
  <dc:creator>Anthony Alexander</dc:creator>
  <cp:lastModifiedBy>Michelle Sayles</cp:lastModifiedBy>
  <cp:revision>8</cp:revision>
  <dcterms:created xsi:type="dcterms:W3CDTF">2024-11-15T17:36:13Z</dcterms:created>
  <dcterms:modified xsi:type="dcterms:W3CDTF">2024-11-21T18:59:49Z</dcterms:modified>
</cp:coreProperties>
</file>