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Eastman Grotesque Bold" panose="020B0604020202020204" charset="0"/>
      <p:regular r:id="rId11"/>
    </p:embeddedFont>
    <p:embeddedFont>
      <p:font typeface="Kitsch Display" panose="020B0604020202020204" charset="0"/>
      <p:regular r:id="rId12"/>
    </p:embeddedFont>
    <p:embeddedFont>
      <p:font typeface="Kitsch Display Bold" panose="020B0604020202020204" charset="0"/>
      <p:regular r:id="rId13"/>
    </p:embeddedFont>
    <p:embeddedFont>
      <p:font typeface="Space Mono" panose="020B0604020202020204" charset="0"/>
      <p:regular r:id="rId14"/>
    </p:embeddedFont>
    <p:embeddedFont>
      <p:font typeface="Space Mono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B363F-3297-4BE0-9600-D61B770FE909}" v="28" dt="2024-11-21T19:34:21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2" autoAdjust="0"/>
    <p:restoredTop sz="86391" autoAdjust="0"/>
  </p:normalViewPr>
  <p:slideViewPr>
    <p:cSldViewPr>
      <p:cViewPr varScale="1">
        <p:scale>
          <a:sx n="38" d="100"/>
          <a:sy n="38" d="100"/>
        </p:scale>
        <p:origin x="30" y="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Sayles" userId="5626751a-1200-4b76-93d8-8a12e74608f2" providerId="ADAL" clId="{31FB363F-3297-4BE0-9600-D61B770FE909}"/>
    <pc:docChg chg="modSld">
      <pc:chgData name="Michelle Sayles" userId="5626751a-1200-4b76-93d8-8a12e74608f2" providerId="ADAL" clId="{31FB363F-3297-4BE0-9600-D61B770FE909}" dt="2024-11-21T19:34:25.720" v="40" actId="962"/>
      <pc:docMkLst>
        <pc:docMk/>
      </pc:docMkLst>
      <pc:sldChg chg="modSp mod">
        <pc:chgData name="Michelle Sayles" userId="5626751a-1200-4b76-93d8-8a12e74608f2" providerId="ADAL" clId="{31FB363F-3297-4BE0-9600-D61B770FE909}" dt="2024-11-21T19:34:24.871" v="39" actId="962"/>
        <pc:sldMkLst>
          <pc:docMk/>
          <pc:sldMk cId="0" sldId="256"/>
        </pc:sldMkLst>
        <pc:spChg chg="mod">
          <ac:chgData name="Michelle Sayles" userId="5626751a-1200-4b76-93d8-8a12e74608f2" providerId="ADAL" clId="{31FB363F-3297-4BE0-9600-D61B770FE909}" dt="2024-11-21T19:33:46.999" v="0" actId="33553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chelle Sayles" userId="5626751a-1200-4b76-93d8-8a12e74608f2" providerId="ADAL" clId="{31FB363F-3297-4BE0-9600-D61B770FE909}" dt="2024-11-21T19:34:21.980" v="36" actId="962"/>
          <ac:spMkLst>
            <pc:docMk/>
            <pc:sldMk cId="0" sldId="256"/>
            <ac:spMk id="3" creationId="{00000000-0000-0000-0000-000000000000}"/>
          </ac:spMkLst>
        </pc:spChg>
        <pc:spChg chg="mod">
          <ac:chgData name="Michelle Sayles" userId="5626751a-1200-4b76-93d8-8a12e74608f2" providerId="ADAL" clId="{31FB363F-3297-4BE0-9600-D61B770FE909}" dt="2024-11-21T19:34:22.917" v="37" actId="962"/>
          <ac:spMkLst>
            <pc:docMk/>
            <pc:sldMk cId="0" sldId="256"/>
            <ac:spMk id="4" creationId="{00000000-0000-0000-0000-000000000000}"/>
          </ac:spMkLst>
        </pc:spChg>
        <pc:spChg chg="mod">
          <ac:chgData name="Michelle Sayles" userId="5626751a-1200-4b76-93d8-8a12e74608f2" providerId="ADAL" clId="{31FB363F-3297-4BE0-9600-D61B770FE909}" dt="2024-11-21T19:34:24.236" v="38" actId="962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chelle Sayles" userId="5626751a-1200-4b76-93d8-8a12e74608f2" providerId="ADAL" clId="{31FB363F-3297-4BE0-9600-D61B770FE909}" dt="2024-11-21T19:34:24.871" v="39" actId="962"/>
          <ac:spMkLst>
            <pc:docMk/>
            <pc:sldMk cId="0" sldId="256"/>
            <ac:spMk id="6" creationId="{00000000-0000-0000-0000-000000000000}"/>
          </ac:spMkLst>
        </pc:spChg>
      </pc:sldChg>
      <pc:sldChg chg="addSp modSp mod">
        <pc:chgData name="Michelle Sayles" userId="5626751a-1200-4b76-93d8-8a12e74608f2" providerId="ADAL" clId="{31FB363F-3297-4BE0-9600-D61B770FE909}" dt="2024-11-21T19:34:25.720" v="40" actId="962"/>
        <pc:sldMkLst>
          <pc:docMk/>
          <pc:sldMk cId="0" sldId="257"/>
        </pc:sldMkLst>
        <pc:spChg chg="mod">
          <ac:chgData name="Michelle Sayles" userId="5626751a-1200-4b76-93d8-8a12e74608f2" providerId="ADAL" clId="{31FB363F-3297-4BE0-9600-D61B770FE909}" dt="2024-11-21T19:34:25.720" v="40" actId="962"/>
          <ac:spMkLst>
            <pc:docMk/>
            <pc:sldMk cId="0" sldId="257"/>
            <ac:spMk id="2" creationId="{00000000-0000-0000-0000-000000000000}"/>
          </ac:spMkLst>
        </pc:spChg>
        <pc:spChg chg="add mod">
          <ac:chgData name="Michelle Sayles" userId="5626751a-1200-4b76-93d8-8a12e74608f2" providerId="ADAL" clId="{31FB363F-3297-4BE0-9600-D61B770FE909}" dt="2024-11-21T19:33:57.561" v="28" actId="20577"/>
          <ac:spMkLst>
            <pc:docMk/>
            <pc:sldMk cId="0" sldId="257"/>
            <ac:spMk id="17" creationId="{89311D87-EA22-4873-7A11-61B2AB50350E}"/>
          </ac:spMkLst>
        </pc:spChg>
      </pc:sldChg>
      <pc:sldChg chg="modSp mod">
        <pc:chgData name="Michelle Sayles" userId="5626751a-1200-4b76-93d8-8a12e74608f2" providerId="ADAL" clId="{31FB363F-3297-4BE0-9600-D61B770FE909}" dt="2024-11-21T19:34:01.628" v="29" actId="33553"/>
        <pc:sldMkLst>
          <pc:docMk/>
          <pc:sldMk cId="0" sldId="258"/>
        </pc:sldMkLst>
        <pc:spChg chg="mod">
          <ac:chgData name="Michelle Sayles" userId="5626751a-1200-4b76-93d8-8a12e74608f2" providerId="ADAL" clId="{31FB363F-3297-4BE0-9600-D61B770FE909}" dt="2024-11-21T19:34:01.628" v="29" actId="33553"/>
          <ac:spMkLst>
            <pc:docMk/>
            <pc:sldMk cId="0" sldId="258"/>
            <ac:spMk id="17" creationId="{00000000-0000-0000-0000-000000000000}"/>
          </ac:spMkLst>
        </pc:spChg>
      </pc:sldChg>
      <pc:sldChg chg="modSp mod">
        <pc:chgData name="Michelle Sayles" userId="5626751a-1200-4b76-93d8-8a12e74608f2" providerId="ADAL" clId="{31FB363F-3297-4BE0-9600-D61B770FE909}" dt="2024-11-21T19:34:05.176" v="30" actId="33553"/>
        <pc:sldMkLst>
          <pc:docMk/>
          <pc:sldMk cId="0" sldId="259"/>
        </pc:sldMkLst>
        <pc:spChg chg="mod">
          <ac:chgData name="Michelle Sayles" userId="5626751a-1200-4b76-93d8-8a12e74608f2" providerId="ADAL" clId="{31FB363F-3297-4BE0-9600-D61B770FE909}" dt="2024-11-21T19:34:05.176" v="30" actId="33553"/>
          <ac:spMkLst>
            <pc:docMk/>
            <pc:sldMk cId="0" sldId="259"/>
            <ac:spMk id="5" creationId="{00000000-0000-0000-0000-000000000000}"/>
          </ac:spMkLst>
        </pc:spChg>
      </pc:sldChg>
      <pc:sldChg chg="modSp mod">
        <pc:chgData name="Michelle Sayles" userId="5626751a-1200-4b76-93d8-8a12e74608f2" providerId="ADAL" clId="{31FB363F-3297-4BE0-9600-D61B770FE909}" dt="2024-11-21T19:34:08.022" v="31" actId="33553"/>
        <pc:sldMkLst>
          <pc:docMk/>
          <pc:sldMk cId="0" sldId="260"/>
        </pc:sldMkLst>
        <pc:spChg chg="mod">
          <ac:chgData name="Michelle Sayles" userId="5626751a-1200-4b76-93d8-8a12e74608f2" providerId="ADAL" clId="{31FB363F-3297-4BE0-9600-D61B770FE909}" dt="2024-11-21T19:34:08.022" v="31" actId="33553"/>
          <ac:spMkLst>
            <pc:docMk/>
            <pc:sldMk cId="0" sldId="260"/>
            <ac:spMk id="2" creationId="{00000000-0000-0000-0000-000000000000}"/>
          </ac:spMkLst>
        </pc:spChg>
      </pc:sldChg>
      <pc:sldChg chg="modSp mod">
        <pc:chgData name="Michelle Sayles" userId="5626751a-1200-4b76-93d8-8a12e74608f2" providerId="ADAL" clId="{31FB363F-3297-4BE0-9600-D61B770FE909}" dt="2024-11-21T19:34:10.330" v="32" actId="33553"/>
        <pc:sldMkLst>
          <pc:docMk/>
          <pc:sldMk cId="0" sldId="261"/>
        </pc:sldMkLst>
        <pc:spChg chg="mod">
          <ac:chgData name="Michelle Sayles" userId="5626751a-1200-4b76-93d8-8a12e74608f2" providerId="ADAL" clId="{31FB363F-3297-4BE0-9600-D61B770FE909}" dt="2024-11-21T19:34:10.330" v="32" actId="33553"/>
          <ac:spMkLst>
            <pc:docMk/>
            <pc:sldMk cId="0" sldId="261"/>
            <ac:spMk id="2" creationId="{00000000-0000-0000-0000-000000000000}"/>
          </ac:spMkLst>
        </pc:spChg>
      </pc:sldChg>
      <pc:sldChg chg="modSp mod">
        <pc:chgData name="Michelle Sayles" userId="5626751a-1200-4b76-93d8-8a12e74608f2" providerId="ADAL" clId="{31FB363F-3297-4BE0-9600-D61B770FE909}" dt="2024-11-21T19:34:12.527" v="33" actId="33553"/>
        <pc:sldMkLst>
          <pc:docMk/>
          <pc:sldMk cId="0" sldId="262"/>
        </pc:sldMkLst>
        <pc:spChg chg="mod">
          <ac:chgData name="Michelle Sayles" userId="5626751a-1200-4b76-93d8-8a12e74608f2" providerId="ADAL" clId="{31FB363F-3297-4BE0-9600-D61B770FE909}" dt="2024-11-21T19:34:12.527" v="33" actId="33553"/>
          <ac:spMkLst>
            <pc:docMk/>
            <pc:sldMk cId="0" sldId="262"/>
            <ac:spMk id="2" creationId="{00000000-0000-0000-0000-000000000000}"/>
          </ac:spMkLst>
        </pc:spChg>
      </pc:sldChg>
      <pc:sldChg chg="modSp mod">
        <pc:chgData name="Michelle Sayles" userId="5626751a-1200-4b76-93d8-8a12e74608f2" providerId="ADAL" clId="{31FB363F-3297-4BE0-9600-D61B770FE909}" dt="2024-11-21T19:34:14.382" v="34" actId="33553"/>
        <pc:sldMkLst>
          <pc:docMk/>
          <pc:sldMk cId="0" sldId="263"/>
        </pc:sldMkLst>
        <pc:spChg chg="mod">
          <ac:chgData name="Michelle Sayles" userId="5626751a-1200-4b76-93d8-8a12e74608f2" providerId="ADAL" clId="{31FB363F-3297-4BE0-9600-D61B770FE909}" dt="2024-11-21T19:34:14.382" v="34" actId="33553"/>
          <ac:spMkLst>
            <pc:docMk/>
            <pc:sldMk cId="0" sldId="263"/>
            <ac:spMk id="21" creationId="{00000000-0000-0000-0000-000000000000}"/>
          </ac:spMkLst>
        </pc:spChg>
      </pc:sldChg>
      <pc:sldChg chg="modSp mod">
        <pc:chgData name="Michelle Sayles" userId="5626751a-1200-4b76-93d8-8a12e74608f2" providerId="ADAL" clId="{31FB363F-3297-4BE0-9600-D61B770FE909}" dt="2024-11-21T19:34:16.323" v="35" actId="33553"/>
        <pc:sldMkLst>
          <pc:docMk/>
          <pc:sldMk cId="0" sldId="264"/>
        </pc:sldMkLst>
        <pc:spChg chg="mod">
          <ac:chgData name="Michelle Sayles" userId="5626751a-1200-4b76-93d8-8a12e74608f2" providerId="ADAL" clId="{31FB363F-3297-4BE0-9600-D61B770FE909}" dt="2024-11-21T19:34:16.323" v="35" actId="33553"/>
          <ac:spMkLst>
            <pc:docMk/>
            <pc:sldMk cId="0" sldId="264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8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8.sv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3" Type="http://schemas.openxmlformats.org/officeDocument/2006/relationships/image" Target="../media/image51.sv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6.svg"/><Relationship Id="rId10" Type="http://schemas.openxmlformats.org/officeDocument/2006/relationships/image" Target="../media/image56.png"/><Relationship Id="rId4" Type="http://schemas.openxmlformats.org/officeDocument/2006/relationships/image" Target="../media/image5.png"/><Relationship Id="rId9" Type="http://schemas.openxmlformats.org/officeDocument/2006/relationships/image" Target="../media/image5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2077296" y="1580590"/>
            <a:ext cx="13442256" cy="76777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44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02" b="0" i="0" u="none" strike="noStrike" kern="1200" cap="none" spc="-686" normalizeH="0" baseline="0" noProof="0" dirty="0">
                <a:ln>
                  <a:noFill/>
                </a:ln>
                <a:solidFill>
                  <a:srgbClr val="FB5718"/>
                </a:solidFill>
                <a:effectLst/>
                <a:uLnTx/>
                <a:uFillTx/>
                <a:latin typeface="Kitsch Display"/>
                <a:ea typeface="Kitsch Display"/>
                <a:cs typeface="Kitsch Display"/>
                <a:sym typeface="Kitsch Display"/>
              </a:rPr>
              <a:t>Measuring Food &amp; Nutrition Security  in PWD</a:t>
            </a:r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368" y="4431785"/>
            <a:ext cx="1598665" cy="1613331"/>
          </a:xfrm>
          <a:custGeom>
            <a:avLst/>
            <a:gdLst/>
            <a:ahLst/>
            <a:cxnLst/>
            <a:rect l="l" t="t" r="r" b="b"/>
            <a:pathLst>
              <a:path w="1598665" h="1613331">
                <a:moveTo>
                  <a:pt x="0" y="0"/>
                </a:moveTo>
                <a:lnTo>
                  <a:pt x="1598664" y="0"/>
                </a:lnTo>
                <a:lnTo>
                  <a:pt x="1598664" y="1613331"/>
                </a:lnTo>
                <a:lnTo>
                  <a:pt x="0" y="16133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737577" y="-1186041"/>
            <a:ext cx="4646534" cy="4114800"/>
          </a:xfrm>
          <a:custGeom>
            <a:avLst/>
            <a:gdLst/>
            <a:ahLst/>
            <a:cxnLst/>
            <a:rect l="l" t="t" r="r" b="b"/>
            <a:pathLst>
              <a:path w="4646534" h="4114800">
                <a:moveTo>
                  <a:pt x="0" y="0"/>
                </a:moveTo>
                <a:lnTo>
                  <a:pt x="4646534" y="0"/>
                </a:lnTo>
                <a:lnTo>
                  <a:pt x="46465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06192" y="9291063"/>
            <a:ext cx="522508" cy="522508"/>
          </a:xfrm>
          <a:custGeom>
            <a:avLst/>
            <a:gdLst/>
            <a:ahLst/>
            <a:cxnLst/>
            <a:rect l="l" t="t" r="r" b="b"/>
            <a:pathLst>
              <a:path w="522508" h="522508">
                <a:moveTo>
                  <a:pt x="0" y="0"/>
                </a:moveTo>
                <a:lnTo>
                  <a:pt x="522508" y="0"/>
                </a:lnTo>
                <a:lnTo>
                  <a:pt x="522508" y="522508"/>
                </a:lnTo>
                <a:lnTo>
                  <a:pt x="0" y="522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15768816" y="7767816"/>
            <a:ext cx="1784501" cy="1784501"/>
          </a:xfrm>
          <a:custGeom>
            <a:avLst/>
            <a:gdLst/>
            <a:ahLst/>
            <a:cxnLst/>
            <a:rect l="l" t="t" r="r" b="b"/>
            <a:pathLst>
              <a:path w="1784501" h="1784501">
                <a:moveTo>
                  <a:pt x="1784501" y="1784501"/>
                </a:moveTo>
                <a:lnTo>
                  <a:pt x="0" y="1784501"/>
                </a:lnTo>
                <a:lnTo>
                  <a:pt x="0" y="0"/>
                </a:lnTo>
                <a:lnTo>
                  <a:pt x="1784501" y="0"/>
                </a:lnTo>
                <a:lnTo>
                  <a:pt x="1784501" y="178450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223858" y="9353916"/>
            <a:ext cx="3489301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 spc="-220">
                <a:solidFill>
                  <a:srgbClr val="303030"/>
                </a:solidFill>
                <a:latin typeface="Space Mono"/>
                <a:ea typeface="Space Mono"/>
                <a:cs typeface="Space Mono"/>
                <a:sym typeface="Space Mono"/>
              </a:rPr>
              <a:t>Robyn Moore RD(SA)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59843">
            <a:off x="14940745" y="7378268"/>
            <a:ext cx="2373440" cy="1768652"/>
          </a:xfrm>
          <a:custGeom>
            <a:avLst/>
            <a:gdLst/>
            <a:ahLst/>
            <a:cxnLst/>
            <a:rect l="l" t="t" r="r" b="b"/>
            <a:pathLst>
              <a:path w="2373440" h="1768652">
                <a:moveTo>
                  <a:pt x="0" y="0"/>
                </a:moveTo>
                <a:lnTo>
                  <a:pt x="2373439" y="0"/>
                </a:lnTo>
                <a:lnTo>
                  <a:pt x="2373439" y="1768652"/>
                </a:lnTo>
                <a:lnTo>
                  <a:pt x="0" y="1768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3230860" y="2653609"/>
            <a:ext cx="4230229" cy="4208951"/>
            <a:chOff x="0" y="0"/>
            <a:chExt cx="6564630" cy="6531610"/>
          </a:xfrm>
        </p:grpSpPr>
        <p:sp>
          <p:nvSpPr>
            <p:cNvPr id="4" name="Freeform 4"/>
            <p:cNvSpPr/>
            <p:nvPr/>
          </p:nvSpPr>
          <p:spPr>
            <a:xfrm>
              <a:off x="3810" y="-12700"/>
              <a:ext cx="6553200" cy="6549390"/>
            </a:xfrm>
            <a:custGeom>
              <a:avLst/>
              <a:gdLst/>
              <a:ahLst/>
              <a:cxnLst/>
              <a:rect l="l" t="t" r="r" b="b"/>
              <a:pathLst>
                <a:path w="6553200" h="6549390">
                  <a:moveTo>
                    <a:pt x="6553200" y="3327400"/>
                  </a:moveTo>
                  <a:lnTo>
                    <a:pt x="6553200" y="3268980"/>
                  </a:lnTo>
                  <a:cubicBezTo>
                    <a:pt x="6553200" y="3088640"/>
                    <a:pt x="6410960" y="2941320"/>
                    <a:pt x="6233160" y="2932430"/>
                  </a:cubicBezTo>
                  <a:cubicBezTo>
                    <a:pt x="6404610" y="2882900"/>
                    <a:pt x="6508750" y="2707640"/>
                    <a:pt x="6468110" y="2532380"/>
                  </a:cubicBezTo>
                  <a:cubicBezTo>
                    <a:pt x="6464300" y="2515870"/>
                    <a:pt x="6460490" y="2499360"/>
                    <a:pt x="6456680" y="2484120"/>
                  </a:cubicBezTo>
                  <a:cubicBezTo>
                    <a:pt x="6413500" y="2308860"/>
                    <a:pt x="6239510" y="2200910"/>
                    <a:pt x="6065520" y="2235200"/>
                  </a:cubicBezTo>
                  <a:cubicBezTo>
                    <a:pt x="6220460" y="2146300"/>
                    <a:pt x="6278880" y="1950720"/>
                    <a:pt x="6197600" y="1790700"/>
                  </a:cubicBezTo>
                  <a:cubicBezTo>
                    <a:pt x="6189980" y="1775460"/>
                    <a:pt x="6182360" y="1761490"/>
                    <a:pt x="6174740" y="1746250"/>
                  </a:cubicBezTo>
                  <a:cubicBezTo>
                    <a:pt x="6090920" y="1587500"/>
                    <a:pt x="5896610" y="1524000"/>
                    <a:pt x="5735320" y="1598930"/>
                  </a:cubicBezTo>
                  <a:cubicBezTo>
                    <a:pt x="5863590" y="1475740"/>
                    <a:pt x="5875020" y="1272540"/>
                    <a:pt x="5756910" y="1135380"/>
                  </a:cubicBezTo>
                  <a:cubicBezTo>
                    <a:pt x="5746750" y="1122680"/>
                    <a:pt x="5735320" y="1111250"/>
                    <a:pt x="5723890" y="1098550"/>
                  </a:cubicBezTo>
                  <a:cubicBezTo>
                    <a:pt x="5604510" y="963930"/>
                    <a:pt x="5400040" y="948690"/>
                    <a:pt x="5261610" y="1060450"/>
                  </a:cubicBezTo>
                  <a:cubicBezTo>
                    <a:pt x="5356860" y="910590"/>
                    <a:pt x="5320030" y="709930"/>
                    <a:pt x="5172710" y="605790"/>
                  </a:cubicBezTo>
                  <a:cubicBezTo>
                    <a:pt x="5158740" y="595630"/>
                    <a:pt x="5146040" y="586740"/>
                    <a:pt x="5132070" y="576580"/>
                  </a:cubicBezTo>
                  <a:cubicBezTo>
                    <a:pt x="4983480" y="474980"/>
                    <a:pt x="4781550" y="508000"/>
                    <a:pt x="4673600" y="650240"/>
                  </a:cubicBezTo>
                  <a:cubicBezTo>
                    <a:pt x="4730750" y="481330"/>
                    <a:pt x="4645660" y="294640"/>
                    <a:pt x="4478020" y="228600"/>
                  </a:cubicBezTo>
                  <a:cubicBezTo>
                    <a:pt x="4462780" y="222250"/>
                    <a:pt x="4447540" y="217170"/>
                    <a:pt x="4432300" y="210820"/>
                  </a:cubicBezTo>
                  <a:cubicBezTo>
                    <a:pt x="4263390" y="147320"/>
                    <a:pt x="4075430" y="228600"/>
                    <a:pt x="4004310" y="392430"/>
                  </a:cubicBezTo>
                  <a:cubicBezTo>
                    <a:pt x="4019550" y="214630"/>
                    <a:pt x="3892550" y="54610"/>
                    <a:pt x="3713480" y="30480"/>
                  </a:cubicBezTo>
                  <a:cubicBezTo>
                    <a:pt x="3696970" y="27940"/>
                    <a:pt x="3680460" y="26670"/>
                    <a:pt x="3663950" y="24130"/>
                  </a:cubicBezTo>
                  <a:cubicBezTo>
                    <a:pt x="3486150" y="3810"/>
                    <a:pt x="3322320" y="125730"/>
                    <a:pt x="3293110" y="300990"/>
                  </a:cubicBezTo>
                  <a:cubicBezTo>
                    <a:pt x="3265170" y="125730"/>
                    <a:pt x="3103880" y="0"/>
                    <a:pt x="2924810" y="19050"/>
                  </a:cubicBezTo>
                  <a:cubicBezTo>
                    <a:pt x="2908300" y="20320"/>
                    <a:pt x="2891790" y="22860"/>
                    <a:pt x="2875280" y="24130"/>
                  </a:cubicBezTo>
                  <a:cubicBezTo>
                    <a:pt x="2696210" y="45720"/>
                    <a:pt x="2567940" y="204470"/>
                    <a:pt x="2580640" y="382270"/>
                  </a:cubicBezTo>
                  <a:cubicBezTo>
                    <a:pt x="2512060" y="218440"/>
                    <a:pt x="2325370" y="135890"/>
                    <a:pt x="2155190" y="196850"/>
                  </a:cubicBezTo>
                  <a:cubicBezTo>
                    <a:pt x="2139950" y="203200"/>
                    <a:pt x="2123440" y="208280"/>
                    <a:pt x="2108200" y="214630"/>
                  </a:cubicBezTo>
                  <a:cubicBezTo>
                    <a:pt x="1940560" y="279400"/>
                    <a:pt x="1852930" y="463550"/>
                    <a:pt x="1907540" y="632460"/>
                  </a:cubicBezTo>
                  <a:cubicBezTo>
                    <a:pt x="1800860" y="490220"/>
                    <a:pt x="1600200" y="454660"/>
                    <a:pt x="1450340" y="554990"/>
                  </a:cubicBezTo>
                  <a:cubicBezTo>
                    <a:pt x="1436370" y="563880"/>
                    <a:pt x="1422400" y="574040"/>
                    <a:pt x="1409700" y="582930"/>
                  </a:cubicBezTo>
                  <a:cubicBezTo>
                    <a:pt x="1262380" y="685800"/>
                    <a:pt x="1221740" y="885190"/>
                    <a:pt x="1315720" y="1036320"/>
                  </a:cubicBezTo>
                  <a:cubicBezTo>
                    <a:pt x="1178560" y="923290"/>
                    <a:pt x="974090" y="937260"/>
                    <a:pt x="853440" y="1069340"/>
                  </a:cubicBezTo>
                  <a:cubicBezTo>
                    <a:pt x="842010" y="1082040"/>
                    <a:pt x="831850" y="1093470"/>
                    <a:pt x="820420" y="1106170"/>
                  </a:cubicBezTo>
                  <a:cubicBezTo>
                    <a:pt x="701040" y="1240790"/>
                    <a:pt x="709930" y="1445260"/>
                    <a:pt x="836930" y="1569720"/>
                  </a:cubicBezTo>
                  <a:cubicBezTo>
                    <a:pt x="675640" y="1492250"/>
                    <a:pt x="481330" y="1554480"/>
                    <a:pt x="394970" y="1711960"/>
                  </a:cubicBezTo>
                  <a:cubicBezTo>
                    <a:pt x="387350" y="1725930"/>
                    <a:pt x="379730" y="1741170"/>
                    <a:pt x="372110" y="1756410"/>
                  </a:cubicBezTo>
                  <a:cubicBezTo>
                    <a:pt x="288290" y="1916430"/>
                    <a:pt x="345440" y="2112010"/>
                    <a:pt x="500380" y="2202180"/>
                  </a:cubicBezTo>
                  <a:cubicBezTo>
                    <a:pt x="325120" y="2165350"/>
                    <a:pt x="151130" y="2272030"/>
                    <a:pt x="105410" y="2447290"/>
                  </a:cubicBezTo>
                  <a:cubicBezTo>
                    <a:pt x="101600" y="2463800"/>
                    <a:pt x="97790" y="2479040"/>
                    <a:pt x="92710" y="2495550"/>
                  </a:cubicBezTo>
                  <a:cubicBezTo>
                    <a:pt x="49530" y="2670810"/>
                    <a:pt x="152400" y="2847340"/>
                    <a:pt x="323850" y="2898140"/>
                  </a:cubicBezTo>
                  <a:cubicBezTo>
                    <a:pt x="146050" y="2904490"/>
                    <a:pt x="2540" y="3050540"/>
                    <a:pt x="0" y="3229610"/>
                  </a:cubicBezTo>
                  <a:lnTo>
                    <a:pt x="0" y="3277870"/>
                  </a:lnTo>
                  <a:cubicBezTo>
                    <a:pt x="0" y="3460750"/>
                    <a:pt x="144780" y="3606800"/>
                    <a:pt x="326390" y="3611880"/>
                  </a:cubicBezTo>
                  <a:cubicBezTo>
                    <a:pt x="151130" y="3657600"/>
                    <a:pt x="43180" y="3835400"/>
                    <a:pt x="83820" y="4013200"/>
                  </a:cubicBezTo>
                  <a:cubicBezTo>
                    <a:pt x="87630" y="4029710"/>
                    <a:pt x="91440" y="4044950"/>
                    <a:pt x="95250" y="4061460"/>
                  </a:cubicBezTo>
                  <a:cubicBezTo>
                    <a:pt x="138430" y="4236720"/>
                    <a:pt x="311150" y="4345940"/>
                    <a:pt x="486410" y="4311650"/>
                  </a:cubicBezTo>
                  <a:cubicBezTo>
                    <a:pt x="331470" y="4400550"/>
                    <a:pt x="271780" y="4596130"/>
                    <a:pt x="354330" y="4756150"/>
                  </a:cubicBezTo>
                  <a:cubicBezTo>
                    <a:pt x="361950" y="4771390"/>
                    <a:pt x="369570" y="4785360"/>
                    <a:pt x="377190" y="4800600"/>
                  </a:cubicBezTo>
                  <a:cubicBezTo>
                    <a:pt x="461010" y="4959350"/>
                    <a:pt x="655320" y="5024120"/>
                    <a:pt x="816610" y="4949190"/>
                  </a:cubicBezTo>
                  <a:cubicBezTo>
                    <a:pt x="688340" y="5072380"/>
                    <a:pt x="676910" y="5275580"/>
                    <a:pt x="795020" y="5412740"/>
                  </a:cubicBezTo>
                  <a:cubicBezTo>
                    <a:pt x="805180" y="5425440"/>
                    <a:pt x="816610" y="5438140"/>
                    <a:pt x="828040" y="5449570"/>
                  </a:cubicBezTo>
                  <a:cubicBezTo>
                    <a:pt x="947420" y="5584190"/>
                    <a:pt x="1150620" y="5600700"/>
                    <a:pt x="1290320" y="5488940"/>
                  </a:cubicBezTo>
                  <a:cubicBezTo>
                    <a:pt x="1193800" y="5638800"/>
                    <a:pt x="1231900" y="5839460"/>
                    <a:pt x="1379220" y="5944870"/>
                  </a:cubicBezTo>
                  <a:cubicBezTo>
                    <a:pt x="1393190" y="5955030"/>
                    <a:pt x="1405890" y="5963920"/>
                    <a:pt x="1419860" y="5972810"/>
                  </a:cubicBezTo>
                  <a:cubicBezTo>
                    <a:pt x="1568450" y="6075680"/>
                    <a:pt x="1770380" y="6042660"/>
                    <a:pt x="1878330" y="5900420"/>
                  </a:cubicBezTo>
                  <a:cubicBezTo>
                    <a:pt x="1821180" y="6069330"/>
                    <a:pt x="1905000" y="6256020"/>
                    <a:pt x="2072640" y="6322060"/>
                  </a:cubicBezTo>
                  <a:cubicBezTo>
                    <a:pt x="2087880" y="6328410"/>
                    <a:pt x="2103120" y="6333490"/>
                    <a:pt x="2118360" y="6339840"/>
                  </a:cubicBezTo>
                  <a:cubicBezTo>
                    <a:pt x="2287270" y="6403340"/>
                    <a:pt x="2475230" y="6323330"/>
                    <a:pt x="2546350" y="6159500"/>
                  </a:cubicBezTo>
                  <a:cubicBezTo>
                    <a:pt x="2531110" y="6337300"/>
                    <a:pt x="2658110" y="6497320"/>
                    <a:pt x="2837180" y="6521450"/>
                  </a:cubicBezTo>
                  <a:cubicBezTo>
                    <a:pt x="2853690" y="6523990"/>
                    <a:pt x="2870200" y="6525260"/>
                    <a:pt x="2886710" y="6527800"/>
                  </a:cubicBezTo>
                  <a:cubicBezTo>
                    <a:pt x="3065780" y="6549390"/>
                    <a:pt x="3228340" y="6426200"/>
                    <a:pt x="3258820" y="6250940"/>
                  </a:cubicBezTo>
                  <a:cubicBezTo>
                    <a:pt x="3284220" y="6414770"/>
                    <a:pt x="3426460" y="6534150"/>
                    <a:pt x="3590290" y="6534150"/>
                  </a:cubicBezTo>
                  <a:cubicBezTo>
                    <a:pt x="3601720" y="6534150"/>
                    <a:pt x="3614420" y="6534150"/>
                    <a:pt x="3625850" y="6531610"/>
                  </a:cubicBezTo>
                  <a:cubicBezTo>
                    <a:pt x="3642360" y="6530340"/>
                    <a:pt x="3658870" y="6527800"/>
                    <a:pt x="3675380" y="6526530"/>
                  </a:cubicBezTo>
                  <a:cubicBezTo>
                    <a:pt x="3854450" y="6504940"/>
                    <a:pt x="3982720" y="6346190"/>
                    <a:pt x="3971290" y="6168390"/>
                  </a:cubicBezTo>
                  <a:cubicBezTo>
                    <a:pt x="4039870" y="6332220"/>
                    <a:pt x="4226560" y="6416040"/>
                    <a:pt x="4396740" y="6353810"/>
                  </a:cubicBezTo>
                  <a:cubicBezTo>
                    <a:pt x="4411980" y="6348730"/>
                    <a:pt x="4427220" y="6342380"/>
                    <a:pt x="4443730" y="6336030"/>
                  </a:cubicBezTo>
                  <a:cubicBezTo>
                    <a:pt x="4611370" y="6272530"/>
                    <a:pt x="4699000" y="6088380"/>
                    <a:pt x="4644390" y="5918200"/>
                  </a:cubicBezTo>
                  <a:cubicBezTo>
                    <a:pt x="4751070" y="6060440"/>
                    <a:pt x="4951730" y="6096000"/>
                    <a:pt x="5101590" y="5995670"/>
                  </a:cubicBezTo>
                  <a:cubicBezTo>
                    <a:pt x="5115560" y="5986780"/>
                    <a:pt x="5128260" y="5977890"/>
                    <a:pt x="5142230" y="5967730"/>
                  </a:cubicBezTo>
                  <a:cubicBezTo>
                    <a:pt x="5290820" y="5864860"/>
                    <a:pt x="5331460" y="5665470"/>
                    <a:pt x="5237480" y="5514340"/>
                  </a:cubicBezTo>
                  <a:cubicBezTo>
                    <a:pt x="5374640" y="5627370"/>
                    <a:pt x="5579110" y="5614670"/>
                    <a:pt x="5699760" y="5481320"/>
                  </a:cubicBezTo>
                  <a:cubicBezTo>
                    <a:pt x="5711190" y="5469890"/>
                    <a:pt x="5721350" y="5457190"/>
                    <a:pt x="5732780" y="5444490"/>
                  </a:cubicBezTo>
                  <a:cubicBezTo>
                    <a:pt x="5852160" y="5309870"/>
                    <a:pt x="5844540" y="5105400"/>
                    <a:pt x="5716270" y="4980940"/>
                  </a:cubicBezTo>
                  <a:cubicBezTo>
                    <a:pt x="5876290" y="5058410"/>
                    <a:pt x="6071870" y="4997450"/>
                    <a:pt x="6158230" y="4838700"/>
                  </a:cubicBezTo>
                  <a:cubicBezTo>
                    <a:pt x="6165850" y="4824730"/>
                    <a:pt x="6173470" y="4809490"/>
                    <a:pt x="6181090" y="4795520"/>
                  </a:cubicBezTo>
                  <a:cubicBezTo>
                    <a:pt x="6264910" y="4635500"/>
                    <a:pt x="6207760" y="4439920"/>
                    <a:pt x="6054090" y="4348480"/>
                  </a:cubicBezTo>
                  <a:cubicBezTo>
                    <a:pt x="6229350" y="4385310"/>
                    <a:pt x="6403340" y="4278630"/>
                    <a:pt x="6449060" y="4104640"/>
                  </a:cubicBezTo>
                  <a:cubicBezTo>
                    <a:pt x="6452870" y="4088130"/>
                    <a:pt x="6457950" y="4072890"/>
                    <a:pt x="6461760" y="4056380"/>
                  </a:cubicBezTo>
                  <a:cubicBezTo>
                    <a:pt x="6504940" y="3881120"/>
                    <a:pt x="6402070" y="3704590"/>
                    <a:pt x="6231890" y="3653790"/>
                  </a:cubicBezTo>
                  <a:cubicBezTo>
                    <a:pt x="6407150" y="3652520"/>
                    <a:pt x="6550660" y="3507740"/>
                    <a:pt x="6553200" y="3327400"/>
                  </a:cubicBezTo>
                  <a:close/>
                </a:path>
              </a:pathLst>
            </a:custGeom>
            <a:blipFill>
              <a:blip r:embed="rId4"/>
              <a:stretch>
                <a:fillRect t="-4207" b="-420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4533101" y="-1145914"/>
            <a:ext cx="3378335" cy="2967059"/>
          </a:xfrm>
          <a:custGeom>
            <a:avLst/>
            <a:gdLst/>
            <a:ahLst/>
            <a:cxnLst/>
            <a:rect l="l" t="t" r="r" b="b"/>
            <a:pathLst>
              <a:path w="3378335" h="2967059">
                <a:moveTo>
                  <a:pt x="0" y="0"/>
                </a:moveTo>
                <a:lnTo>
                  <a:pt x="3378335" y="0"/>
                </a:lnTo>
                <a:lnTo>
                  <a:pt x="3378335" y="2967059"/>
                </a:lnTo>
                <a:lnTo>
                  <a:pt x="0" y="29670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219209" y="1028700"/>
            <a:ext cx="9013926" cy="8991391"/>
          </a:xfrm>
          <a:custGeom>
            <a:avLst/>
            <a:gdLst/>
            <a:ahLst/>
            <a:cxnLst/>
            <a:rect l="l" t="t" r="r" b="b"/>
            <a:pathLst>
              <a:path w="9013926" h="8991391">
                <a:moveTo>
                  <a:pt x="0" y="0"/>
                </a:moveTo>
                <a:lnTo>
                  <a:pt x="9013926" y="0"/>
                </a:lnTo>
                <a:lnTo>
                  <a:pt x="9013926" y="8991391"/>
                </a:lnTo>
                <a:lnTo>
                  <a:pt x="0" y="89913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873340" y="4451140"/>
            <a:ext cx="1705664" cy="2680328"/>
          </a:xfrm>
          <a:custGeom>
            <a:avLst/>
            <a:gdLst/>
            <a:ahLst/>
            <a:cxnLst/>
            <a:rect l="l" t="t" r="r" b="b"/>
            <a:pathLst>
              <a:path w="1705664" h="2680328">
                <a:moveTo>
                  <a:pt x="0" y="0"/>
                </a:moveTo>
                <a:lnTo>
                  <a:pt x="1705663" y="0"/>
                </a:lnTo>
                <a:lnTo>
                  <a:pt x="1705663" y="2680329"/>
                </a:lnTo>
                <a:lnTo>
                  <a:pt x="0" y="26803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53649" y="54480"/>
            <a:ext cx="13673824" cy="974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98"/>
              </a:lnSpc>
              <a:spcBef>
                <a:spcPct val="0"/>
              </a:spcBef>
            </a:pPr>
            <a:r>
              <a:rPr lang="en-US" sz="5713" b="1" spc="-268">
                <a:solidFill>
                  <a:srgbClr val="FB5718"/>
                </a:solidFill>
                <a:latin typeface="Kitsch Display Bold"/>
                <a:ea typeface="Kitsch Display Bold"/>
                <a:cs typeface="Kitsch Display Bold"/>
                <a:sym typeface="Kitsch Display Bold"/>
              </a:rPr>
              <a:t>Food and Nutrition Security (FNS)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37830" y="1271552"/>
            <a:ext cx="4180880" cy="994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9"/>
              </a:lnSpc>
            </a:pPr>
            <a:r>
              <a:rPr lang="en-US" sz="5849" b="1">
                <a:solidFill>
                  <a:srgbClr val="7B7005"/>
                </a:solidFill>
                <a:latin typeface="Kitsch Display Bold"/>
                <a:ea typeface="Kitsch Display Bold"/>
                <a:cs typeface="Kitsch Display Bold"/>
                <a:sym typeface="Kitsch Display Bold"/>
              </a:rPr>
              <a:t>Availability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26759" y="1316296"/>
            <a:ext cx="4434483" cy="994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9"/>
              </a:lnSpc>
            </a:pPr>
            <a:r>
              <a:rPr lang="en-US" sz="5849" b="1">
                <a:solidFill>
                  <a:srgbClr val="7B7005"/>
                </a:solidFill>
                <a:latin typeface="Kitsch Display Bold"/>
                <a:ea typeface="Kitsch Display Bold"/>
                <a:cs typeface="Kitsch Display Bold"/>
                <a:sym typeface="Kitsch Display Bold"/>
              </a:rPr>
              <a:t>Accessibility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2146" y="5705579"/>
            <a:ext cx="5206564" cy="83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4"/>
              </a:lnSpc>
            </a:pPr>
            <a:r>
              <a:rPr lang="en-US" sz="4981" b="1">
                <a:solidFill>
                  <a:srgbClr val="7B7005"/>
                </a:solidFill>
                <a:latin typeface="Kitsch Display Bold"/>
                <a:ea typeface="Kitsch Display Bold"/>
                <a:cs typeface="Kitsch Display Bold"/>
                <a:sym typeface="Kitsch Display Bold"/>
              </a:rPr>
              <a:t>Use &amp; Utilization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26172" y="5666267"/>
            <a:ext cx="2883218" cy="944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9"/>
              </a:lnSpc>
            </a:pPr>
            <a:r>
              <a:rPr lang="en-US" sz="5549" b="1">
                <a:solidFill>
                  <a:srgbClr val="7B7005"/>
                </a:solidFill>
                <a:latin typeface="Kitsch Display Bold"/>
                <a:ea typeface="Kitsch Display Bold"/>
                <a:cs typeface="Kitsch Display Bold"/>
                <a:sym typeface="Kitsch Display Bold"/>
              </a:rPr>
              <a:t>Stability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0" y="2685190"/>
            <a:ext cx="6518710" cy="1704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2483" lvl="1" indent="-351242" algn="l">
              <a:lnSpc>
                <a:spcPts val="4555"/>
              </a:lnSpc>
              <a:buFont typeface="Arial"/>
              <a:buChar char="•"/>
            </a:pPr>
            <a:r>
              <a:rPr lang="en-US" sz="3253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sufficient quantity</a:t>
            </a:r>
          </a:p>
          <a:p>
            <a:pPr marL="702483" lvl="1" indent="-351242" algn="l">
              <a:lnSpc>
                <a:spcPts val="4555"/>
              </a:lnSpc>
              <a:buFont typeface="Arial"/>
              <a:buChar char="•"/>
            </a:pPr>
            <a:r>
              <a:rPr lang="en-US" sz="3253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consistent availability</a:t>
            </a:r>
          </a:p>
          <a:p>
            <a:pPr marL="702483" lvl="1" indent="-351242" algn="l">
              <a:lnSpc>
                <a:spcPts val="4555"/>
              </a:lnSpc>
              <a:buFont typeface="Arial"/>
              <a:buChar char="•"/>
            </a:pPr>
            <a:r>
              <a:rPr lang="en-US" sz="3253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various levels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26172" y="2586934"/>
            <a:ext cx="8763358" cy="284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5510" lvl="1" indent="-347755" algn="l">
              <a:lnSpc>
                <a:spcPts val="4510"/>
              </a:lnSpc>
              <a:buFont typeface="Arial"/>
              <a:buChar char="•"/>
            </a:pPr>
            <a:r>
              <a:rPr lang="en-US" sz="3221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sufficient resources</a:t>
            </a:r>
          </a:p>
          <a:p>
            <a:pPr marL="695510" lvl="1" indent="-347755" algn="l">
              <a:lnSpc>
                <a:spcPts val="4510"/>
              </a:lnSpc>
              <a:buFont typeface="Arial"/>
              <a:buChar char="•"/>
            </a:pPr>
            <a:r>
              <a:rPr lang="en-US" sz="3221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food prices </a:t>
            </a:r>
          </a:p>
          <a:p>
            <a:pPr marL="695510" lvl="1" indent="-347755" algn="l">
              <a:lnSpc>
                <a:spcPts val="4510"/>
              </a:lnSpc>
              <a:buFont typeface="Arial"/>
              <a:buChar char="•"/>
            </a:pPr>
            <a:r>
              <a:rPr lang="en-US" sz="3221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household resources</a:t>
            </a:r>
          </a:p>
          <a:p>
            <a:pPr algn="l">
              <a:lnSpc>
                <a:spcPts val="4510"/>
              </a:lnSpc>
            </a:pPr>
            <a:r>
              <a:rPr lang="en-US" sz="3221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impacted by socio-political factors</a:t>
            </a:r>
          </a:p>
          <a:p>
            <a:pPr algn="l">
              <a:lnSpc>
                <a:spcPts val="4510"/>
              </a:lnSpc>
            </a:pPr>
            <a:endParaRPr lang="en-US" sz="3221" b="1">
              <a:solidFill>
                <a:srgbClr val="000000"/>
              </a:solidFill>
              <a:latin typeface="Space Mono Bold"/>
              <a:ea typeface="Space Mono Bold"/>
              <a:cs typeface="Space Mono Bold"/>
              <a:sym typeface="Space Mono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93237" y="6905282"/>
            <a:ext cx="6332934" cy="383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88"/>
              </a:lnSpc>
            </a:pPr>
            <a:r>
              <a:rPr lang="en-US" sz="3134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USE: socio-economic aspect</a:t>
            </a:r>
          </a:p>
          <a:p>
            <a:pPr marL="676715" lvl="1" indent="-338358" algn="l">
              <a:lnSpc>
                <a:spcPts val="4388"/>
              </a:lnSpc>
              <a:buFont typeface="Arial"/>
              <a:buChar char="•"/>
            </a:pPr>
            <a:r>
              <a:rPr lang="en-US" sz="3134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what food? </a:t>
            </a:r>
          </a:p>
          <a:p>
            <a:pPr marL="676715" lvl="1" indent="-338358" algn="l">
              <a:lnSpc>
                <a:spcPts val="4388"/>
              </a:lnSpc>
              <a:buFont typeface="Arial"/>
              <a:buChar char="•"/>
            </a:pPr>
            <a:r>
              <a:rPr lang="en-US" sz="3134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distributed how?</a:t>
            </a:r>
          </a:p>
          <a:p>
            <a:pPr algn="l">
              <a:lnSpc>
                <a:spcPts val="4388"/>
              </a:lnSpc>
            </a:pPr>
            <a:endParaRPr lang="en-US" sz="3134" b="1">
              <a:solidFill>
                <a:srgbClr val="000000"/>
              </a:solidFill>
              <a:latin typeface="Space Mono Bold"/>
              <a:ea typeface="Space Mono Bold"/>
              <a:cs typeface="Space Mono Bold"/>
              <a:sym typeface="Space Mono Bold"/>
            </a:endParaRPr>
          </a:p>
          <a:p>
            <a:pPr algn="l">
              <a:lnSpc>
                <a:spcPts val="4388"/>
              </a:lnSpc>
            </a:pPr>
            <a:r>
              <a:rPr lang="en-US" sz="3134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UTILIZATION:  </a:t>
            </a:r>
          </a:p>
          <a:p>
            <a:pPr marL="676715" lvl="1" indent="-338358" algn="l">
              <a:lnSpc>
                <a:spcPts val="4388"/>
              </a:lnSpc>
              <a:buFont typeface="Arial"/>
              <a:buChar char="•"/>
            </a:pPr>
            <a:r>
              <a:rPr lang="en-US" sz="3134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ingest and metabolize </a:t>
            </a:r>
          </a:p>
          <a:p>
            <a:pPr algn="ctr">
              <a:lnSpc>
                <a:spcPts val="4388"/>
              </a:lnSpc>
            </a:pPr>
            <a:endParaRPr lang="en-US" sz="3134" b="1">
              <a:solidFill>
                <a:srgbClr val="000000"/>
              </a:solidFill>
              <a:latin typeface="Space Mono Bold"/>
              <a:ea typeface="Space Mono Bold"/>
              <a:cs typeface="Space Mono Bold"/>
              <a:sym typeface="Space Mon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905240" y="6886232"/>
            <a:ext cx="9222224" cy="227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6574" lvl="1" indent="-348287" algn="l">
              <a:lnSpc>
                <a:spcPts val="4516"/>
              </a:lnSpc>
              <a:buFont typeface="Arial"/>
              <a:buChar char="•"/>
            </a:pPr>
            <a:r>
              <a:rPr lang="en-US" sz="3226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temporal element</a:t>
            </a:r>
          </a:p>
          <a:p>
            <a:pPr marL="696574" lvl="1" indent="-348287" algn="l">
              <a:lnSpc>
                <a:spcPts val="4516"/>
              </a:lnSpc>
              <a:buFont typeface="Arial"/>
              <a:buChar char="•"/>
            </a:pPr>
            <a:r>
              <a:rPr lang="en-US" sz="3226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relates to all 3 physical elements</a:t>
            </a:r>
          </a:p>
          <a:p>
            <a:pPr marL="696574" lvl="1" indent="-348287" algn="l">
              <a:lnSpc>
                <a:spcPts val="4516"/>
              </a:lnSpc>
              <a:buFont typeface="Arial"/>
              <a:buChar char="•"/>
            </a:pPr>
            <a:r>
              <a:rPr lang="en-US" sz="3226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incorporates vulnerability </a:t>
            </a:r>
          </a:p>
          <a:p>
            <a:pPr algn="l">
              <a:lnSpc>
                <a:spcPts val="4516"/>
              </a:lnSpc>
            </a:pPr>
            <a:r>
              <a:rPr lang="en-US" sz="3226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       and resilience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89311D87-EA22-4873-7A11-61B2AB5035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Food and Nutrition Security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325535" y="1485648"/>
            <a:ext cx="3253855" cy="4665025"/>
          </a:xfrm>
          <a:custGeom>
            <a:avLst/>
            <a:gdLst/>
            <a:ahLst/>
            <a:cxnLst/>
            <a:rect l="l" t="t" r="r" b="b"/>
            <a:pathLst>
              <a:path w="3253855" h="4665025">
                <a:moveTo>
                  <a:pt x="0" y="0"/>
                </a:moveTo>
                <a:lnTo>
                  <a:pt x="3253855" y="0"/>
                </a:lnTo>
                <a:lnTo>
                  <a:pt x="3253855" y="4665025"/>
                </a:lnTo>
                <a:lnTo>
                  <a:pt x="0" y="4665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579024" y="2385923"/>
            <a:ext cx="746877" cy="430473"/>
          </a:xfrm>
          <a:custGeom>
            <a:avLst/>
            <a:gdLst/>
            <a:ahLst/>
            <a:cxnLst/>
            <a:rect l="l" t="t" r="r" b="b"/>
            <a:pathLst>
              <a:path w="746877" h="430473">
                <a:moveTo>
                  <a:pt x="0" y="0"/>
                </a:moveTo>
                <a:lnTo>
                  <a:pt x="746877" y="0"/>
                </a:lnTo>
                <a:lnTo>
                  <a:pt x="746877" y="430473"/>
                </a:lnTo>
                <a:lnTo>
                  <a:pt x="0" y="430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575669">
            <a:off x="15992875" y="4837569"/>
            <a:ext cx="3803447" cy="2798763"/>
          </a:xfrm>
          <a:custGeom>
            <a:avLst/>
            <a:gdLst/>
            <a:ahLst/>
            <a:cxnLst/>
            <a:rect l="l" t="t" r="r" b="b"/>
            <a:pathLst>
              <a:path w="3803447" h="2798763">
                <a:moveTo>
                  <a:pt x="0" y="0"/>
                </a:moveTo>
                <a:lnTo>
                  <a:pt x="3803447" y="0"/>
                </a:lnTo>
                <a:lnTo>
                  <a:pt x="3803447" y="2798763"/>
                </a:lnTo>
                <a:lnTo>
                  <a:pt x="0" y="27987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400000">
            <a:off x="13299860" y="1485648"/>
            <a:ext cx="3253855" cy="4665025"/>
          </a:xfrm>
          <a:custGeom>
            <a:avLst/>
            <a:gdLst/>
            <a:ahLst/>
            <a:cxnLst/>
            <a:rect l="l" t="t" r="r" b="b"/>
            <a:pathLst>
              <a:path w="3253855" h="4665025">
                <a:moveTo>
                  <a:pt x="0" y="0"/>
                </a:moveTo>
                <a:lnTo>
                  <a:pt x="3253855" y="0"/>
                </a:lnTo>
                <a:lnTo>
                  <a:pt x="3253855" y="4665025"/>
                </a:lnTo>
                <a:lnTo>
                  <a:pt x="0" y="4665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652467" y="2267755"/>
            <a:ext cx="548641" cy="548641"/>
          </a:xfrm>
          <a:custGeom>
            <a:avLst/>
            <a:gdLst/>
            <a:ahLst/>
            <a:cxnLst/>
            <a:rect l="l" t="t" r="r" b="b"/>
            <a:pathLst>
              <a:path w="548641" h="548641">
                <a:moveTo>
                  <a:pt x="0" y="0"/>
                </a:moveTo>
                <a:lnTo>
                  <a:pt x="548641" y="0"/>
                </a:lnTo>
                <a:lnTo>
                  <a:pt x="548641" y="548641"/>
                </a:lnTo>
                <a:lnTo>
                  <a:pt x="0" y="5486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8325535" y="5040321"/>
            <a:ext cx="3253855" cy="4665025"/>
          </a:xfrm>
          <a:custGeom>
            <a:avLst/>
            <a:gdLst/>
            <a:ahLst/>
            <a:cxnLst/>
            <a:rect l="l" t="t" r="r" b="b"/>
            <a:pathLst>
              <a:path w="3253855" h="4665025">
                <a:moveTo>
                  <a:pt x="0" y="0"/>
                </a:moveTo>
                <a:lnTo>
                  <a:pt x="3253855" y="0"/>
                </a:lnTo>
                <a:lnTo>
                  <a:pt x="3253855" y="4665025"/>
                </a:lnTo>
                <a:lnTo>
                  <a:pt x="0" y="4665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5400000">
            <a:off x="13299860" y="5040321"/>
            <a:ext cx="3253855" cy="4665025"/>
          </a:xfrm>
          <a:custGeom>
            <a:avLst/>
            <a:gdLst/>
            <a:ahLst/>
            <a:cxnLst/>
            <a:rect l="l" t="t" r="r" b="b"/>
            <a:pathLst>
              <a:path w="3253855" h="4665025">
                <a:moveTo>
                  <a:pt x="0" y="0"/>
                </a:moveTo>
                <a:lnTo>
                  <a:pt x="3253855" y="0"/>
                </a:lnTo>
                <a:lnTo>
                  <a:pt x="3253855" y="4665025"/>
                </a:lnTo>
                <a:lnTo>
                  <a:pt x="0" y="4665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9655141" y="5984988"/>
            <a:ext cx="505429" cy="482455"/>
          </a:xfrm>
          <a:custGeom>
            <a:avLst/>
            <a:gdLst/>
            <a:ahLst/>
            <a:cxnLst/>
            <a:rect l="l" t="t" r="r" b="b"/>
            <a:pathLst>
              <a:path w="505429" h="482455">
                <a:moveTo>
                  <a:pt x="0" y="0"/>
                </a:moveTo>
                <a:lnTo>
                  <a:pt x="505429" y="0"/>
                </a:lnTo>
                <a:lnTo>
                  <a:pt x="505429" y="482455"/>
                </a:lnTo>
                <a:lnTo>
                  <a:pt x="0" y="4824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518913" y="5879401"/>
            <a:ext cx="815749" cy="407875"/>
          </a:xfrm>
          <a:custGeom>
            <a:avLst/>
            <a:gdLst/>
            <a:ahLst/>
            <a:cxnLst/>
            <a:rect l="l" t="t" r="r" b="b"/>
            <a:pathLst>
              <a:path w="815749" h="407875">
                <a:moveTo>
                  <a:pt x="0" y="0"/>
                </a:moveTo>
                <a:lnTo>
                  <a:pt x="815749" y="0"/>
                </a:lnTo>
                <a:lnTo>
                  <a:pt x="815749" y="407875"/>
                </a:lnTo>
                <a:lnTo>
                  <a:pt x="0" y="4078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500799">
            <a:off x="1302190" y="7714162"/>
            <a:ext cx="2638648" cy="3539650"/>
          </a:xfrm>
          <a:custGeom>
            <a:avLst/>
            <a:gdLst/>
            <a:ahLst/>
            <a:cxnLst/>
            <a:rect l="l" t="t" r="r" b="b"/>
            <a:pathLst>
              <a:path w="2638648" h="3539650">
                <a:moveTo>
                  <a:pt x="0" y="0"/>
                </a:moveTo>
                <a:lnTo>
                  <a:pt x="2638648" y="0"/>
                </a:lnTo>
                <a:lnTo>
                  <a:pt x="2638648" y="3539650"/>
                </a:lnTo>
                <a:lnTo>
                  <a:pt x="0" y="35396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515772" y="-489095"/>
            <a:ext cx="1705664" cy="2680328"/>
          </a:xfrm>
          <a:custGeom>
            <a:avLst/>
            <a:gdLst/>
            <a:ahLst/>
            <a:cxnLst/>
            <a:rect l="l" t="t" r="r" b="b"/>
            <a:pathLst>
              <a:path w="1705664" h="2680328">
                <a:moveTo>
                  <a:pt x="0" y="0"/>
                </a:moveTo>
                <a:lnTo>
                  <a:pt x="1705664" y="0"/>
                </a:lnTo>
                <a:lnTo>
                  <a:pt x="1705664" y="2680328"/>
                </a:lnTo>
                <a:lnTo>
                  <a:pt x="0" y="268032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894013" y="3502069"/>
            <a:ext cx="4116899" cy="100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799" spc="-268">
                <a:solidFill>
                  <a:srgbClr val="303030"/>
                </a:solidFill>
                <a:latin typeface="Space Mono"/>
                <a:ea typeface="Space Mono"/>
                <a:cs typeface="Space Mono"/>
                <a:sym typeface="Space Mono"/>
              </a:rPr>
              <a:t>Both limit life opportunities severely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68338" y="3224891"/>
            <a:ext cx="4116899" cy="1381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2499" spc="-239">
                <a:solidFill>
                  <a:srgbClr val="303030"/>
                </a:solidFill>
                <a:latin typeface="Space Mono"/>
                <a:ea typeface="Space Mono"/>
                <a:cs typeface="Space Mono"/>
                <a:sym typeface="Space Mono"/>
              </a:rPr>
              <a:t>Both involve key human rights, and feature in the global health agenda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49406" y="6873265"/>
            <a:ext cx="4116899" cy="1381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2499" spc="-239">
                <a:solidFill>
                  <a:srgbClr val="303030"/>
                </a:solidFill>
                <a:latin typeface="Space Mono"/>
                <a:ea typeface="Space Mono"/>
                <a:cs typeface="Space Mono"/>
                <a:sym typeface="Space Mono"/>
              </a:rPr>
              <a:t> Food insecurity is more prevalent in households with disablities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68338" y="6507505"/>
            <a:ext cx="4116899" cy="212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299" spc="-220">
                <a:solidFill>
                  <a:srgbClr val="303030"/>
                </a:solidFill>
                <a:latin typeface="Space Mono"/>
                <a:ea typeface="Space Mono"/>
                <a:cs typeface="Space Mono"/>
                <a:sym typeface="Space Mono"/>
              </a:rPr>
              <a:t>Disabling health conditions interfere with a household’s ability to provide adequate food and nutrition</a:t>
            </a:r>
          </a:p>
        </p:txBody>
      </p: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410513" y="3330689"/>
            <a:ext cx="6810923" cy="3390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83" b="1" i="0" u="none" strike="noStrike" kern="1200" cap="none" spc="-351" normalizeH="0" baseline="0" noProof="0" dirty="0">
                <a:ln>
                  <a:noFill/>
                </a:ln>
                <a:solidFill>
                  <a:srgbClr val="FB5718"/>
                </a:solidFill>
                <a:effectLst/>
                <a:uLnTx/>
                <a:uFillTx/>
                <a:latin typeface="Kitsch Display Bold"/>
                <a:ea typeface="Kitsch Display Bold"/>
                <a:cs typeface="Kitsch Display Bold"/>
                <a:sym typeface="Kitsch Display Bold"/>
              </a:rPr>
              <a:t>Intersectionality between FNS &amp; Disability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6192" y="9449915"/>
            <a:ext cx="522508" cy="522508"/>
          </a:xfrm>
          <a:custGeom>
            <a:avLst/>
            <a:gdLst/>
            <a:ahLst/>
            <a:cxnLst/>
            <a:rect l="l" t="t" r="r" b="b"/>
            <a:pathLst>
              <a:path w="522508" h="522508">
                <a:moveTo>
                  <a:pt x="0" y="0"/>
                </a:moveTo>
                <a:lnTo>
                  <a:pt x="522508" y="0"/>
                </a:lnTo>
                <a:lnTo>
                  <a:pt x="522508" y="522507"/>
                </a:lnTo>
                <a:lnTo>
                  <a:pt x="0" y="522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7943656">
            <a:off x="15736785" y="-381595"/>
            <a:ext cx="3716945" cy="2469970"/>
          </a:xfrm>
          <a:custGeom>
            <a:avLst/>
            <a:gdLst/>
            <a:ahLst/>
            <a:cxnLst/>
            <a:rect l="l" t="t" r="r" b="b"/>
            <a:pathLst>
              <a:path w="3716945" h="2469970">
                <a:moveTo>
                  <a:pt x="0" y="0"/>
                </a:moveTo>
                <a:lnTo>
                  <a:pt x="3716945" y="0"/>
                </a:lnTo>
                <a:lnTo>
                  <a:pt x="3716945" y="2469969"/>
                </a:lnTo>
                <a:lnTo>
                  <a:pt x="0" y="24699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294029" y="703974"/>
            <a:ext cx="9007194" cy="9007194"/>
          </a:xfrm>
          <a:custGeom>
            <a:avLst/>
            <a:gdLst/>
            <a:ahLst/>
            <a:cxnLst/>
            <a:rect l="l" t="t" r="r" b="b"/>
            <a:pathLst>
              <a:path w="9007194" h="9007194">
                <a:moveTo>
                  <a:pt x="0" y="0"/>
                </a:moveTo>
                <a:lnTo>
                  <a:pt x="9007194" y="0"/>
                </a:lnTo>
                <a:lnTo>
                  <a:pt x="9007194" y="9007195"/>
                </a:lnTo>
                <a:lnTo>
                  <a:pt x="0" y="9007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06192" y="589674"/>
            <a:ext cx="4837923" cy="418262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42" b="1" i="0" u="none" strike="noStrike" kern="1200" cap="none" spc="-279" normalizeH="0" baseline="0" noProof="0" dirty="0">
                <a:ln>
                  <a:noFill/>
                </a:ln>
                <a:solidFill>
                  <a:srgbClr val="FB5718"/>
                </a:solidFill>
                <a:effectLst/>
                <a:uLnTx/>
                <a:uFillTx/>
                <a:latin typeface="Kitsch Display Bold"/>
                <a:ea typeface="Kitsch Display Bold"/>
                <a:cs typeface="Kitsch Display Bold"/>
                <a:sym typeface="Kitsch Display Bold"/>
              </a:rPr>
              <a:t>Levels of social &amp; administrative organizations</a:t>
            </a:r>
          </a:p>
        </p:txBody>
      </p:sp>
      <p:sp>
        <p:nvSpPr>
          <p:cNvPr id="6" name="AutoShape 6"/>
          <p:cNvSpPr/>
          <p:nvPr/>
        </p:nvSpPr>
        <p:spPr>
          <a:xfrm>
            <a:off x="8797626" y="5124450"/>
            <a:ext cx="5756196" cy="8312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flipV="1">
            <a:off x="10767060" y="6550644"/>
            <a:ext cx="378676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1795406" y="7979391"/>
            <a:ext cx="275841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4542629" y="4734203"/>
            <a:ext cx="3567351" cy="726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8"/>
              </a:lnSpc>
            </a:pPr>
            <a:r>
              <a:rPr lang="en-US" sz="2134" b="1">
                <a:solidFill>
                  <a:srgbClr val="000000"/>
                </a:solidFill>
                <a:latin typeface="Kitsch Display Bold"/>
                <a:ea typeface="Kitsch Display Bold"/>
                <a:cs typeface="Kitsch Display Bold"/>
                <a:sym typeface="Kitsch Display Bold"/>
              </a:rPr>
              <a:t>Micro Level </a:t>
            </a:r>
          </a:p>
          <a:p>
            <a:pPr marL="460842" lvl="1" indent="-230421" algn="ctr">
              <a:lnSpc>
                <a:spcPts val="2988"/>
              </a:lnSpc>
              <a:buFont typeface="Arial"/>
              <a:buChar char="•"/>
            </a:pPr>
            <a:r>
              <a:rPr lang="en-US" sz="2134" b="1">
                <a:solidFill>
                  <a:srgbClr val="000000"/>
                </a:solidFill>
                <a:latin typeface="Kitsch Display Bold"/>
                <a:ea typeface="Kitsch Display Bold"/>
                <a:cs typeface="Kitsch Display Bold"/>
                <a:sym typeface="Kitsch Display Bold"/>
              </a:rPr>
              <a:t>Individual &amp; Household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286196" y="6168177"/>
            <a:ext cx="1973104" cy="726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8"/>
              </a:lnSpc>
            </a:pPr>
            <a:r>
              <a:rPr lang="en-US" sz="2134" b="1">
                <a:solidFill>
                  <a:srgbClr val="000000"/>
                </a:solidFill>
                <a:latin typeface="Kitsch Display Bold"/>
                <a:ea typeface="Kitsch Display Bold"/>
                <a:cs typeface="Kitsch Display Bold"/>
                <a:sym typeface="Kitsch Display Bold"/>
              </a:rPr>
              <a:t>Meso Level </a:t>
            </a:r>
          </a:p>
          <a:p>
            <a:pPr marL="460842" lvl="1" indent="-230421" algn="ctr">
              <a:lnSpc>
                <a:spcPts val="2988"/>
              </a:lnSpc>
              <a:buFont typeface="Arial"/>
              <a:buChar char="•"/>
            </a:pPr>
            <a:r>
              <a:rPr lang="en-US" sz="2134" b="1">
                <a:solidFill>
                  <a:srgbClr val="000000"/>
                </a:solidFill>
                <a:latin typeface="Kitsch Display Bold"/>
                <a:ea typeface="Kitsch Display Bold"/>
                <a:cs typeface="Kitsch Display Bold"/>
                <a:sym typeface="Kitsch Display Bold"/>
              </a:rPr>
              <a:t>Community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943572" y="7446292"/>
            <a:ext cx="2765465" cy="726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8"/>
              </a:lnSpc>
            </a:pPr>
            <a:r>
              <a:rPr lang="en-US" sz="2134" b="1">
                <a:solidFill>
                  <a:srgbClr val="000000"/>
                </a:solidFill>
                <a:latin typeface="Kitsch Display Bold"/>
                <a:ea typeface="Kitsch Display Bold"/>
                <a:cs typeface="Kitsch Display Bold"/>
                <a:sym typeface="Kitsch Display Bold"/>
              </a:rPr>
              <a:t>Macro Level </a:t>
            </a:r>
          </a:p>
          <a:p>
            <a:pPr marL="460842" lvl="1" indent="-230421" algn="ctr">
              <a:lnSpc>
                <a:spcPts val="2988"/>
              </a:lnSpc>
              <a:buFont typeface="Arial"/>
              <a:buChar char="•"/>
            </a:pPr>
            <a:r>
              <a:rPr lang="en-US" sz="2134" b="1">
                <a:solidFill>
                  <a:srgbClr val="000000"/>
                </a:solidFill>
                <a:latin typeface="Kitsch Display Bold"/>
                <a:ea typeface="Kitsch Display Bold"/>
                <a:cs typeface="Kitsch Display Bold"/>
                <a:sym typeface="Kitsch Display Bold"/>
              </a:rPr>
              <a:t>National &amp; Global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9615536" y="0"/>
            <a:ext cx="8294052" cy="4019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5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00" b="1" i="0" u="none" strike="noStrike" kern="1200" cap="none" spc="-620" normalizeH="0" baseline="0" noProof="0" dirty="0">
                <a:ln>
                  <a:noFill/>
                </a:ln>
                <a:solidFill>
                  <a:srgbClr val="FB5718"/>
                </a:solidFill>
                <a:effectLst/>
                <a:uLnTx/>
                <a:uFillTx/>
                <a:latin typeface="Kitsch Display Bold"/>
                <a:ea typeface="Kitsch Display Bold"/>
                <a:cs typeface="Kitsch Display Bold"/>
                <a:sym typeface="Kitsch Display Bold"/>
              </a:rPr>
              <a:t>Measures of FNS</a:t>
            </a:r>
          </a:p>
        </p:txBody>
      </p:sp>
      <p:sp>
        <p:nvSpPr>
          <p:cNvPr id="3" name="Freeform 3"/>
          <p:cNvSpPr/>
          <p:nvPr/>
        </p:nvSpPr>
        <p:spPr>
          <a:xfrm rot="-10364332">
            <a:off x="6942700" y="-376778"/>
            <a:ext cx="1326085" cy="1740684"/>
          </a:xfrm>
          <a:custGeom>
            <a:avLst/>
            <a:gdLst/>
            <a:ahLst/>
            <a:cxnLst/>
            <a:rect l="l" t="t" r="r" b="b"/>
            <a:pathLst>
              <a:path w="1326085" h="1740684">
                <a:moveTo>
                  <a:pt x="0" y="0"/>
                </a:moveTo>
                <a:lnTo>
                  <a:pt x="1326084" y="0"/>
                </a:lnTo>
                <a:lnTo>
                  <a:pt x="1326084" y="1740684"/>
                </a:lnTo>
                <a:lnTo>
                  <a:pt x="0" y="17406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754437" y="9142604"/>
            <a:ext cx="2851305" cy="1815774"/>
          </a:xfrm>
          <a:custGeom>
            <a:avLst/>
            <a:gdLst/>
            <a:ahLst/>
            <a:cxnLst/>
            <a:rect l="l" t="t" r="r" b="b"/>
            <a:pathLst>
              <a:path w="2851305" h="1815774">
                <a:moveTo>
                  <a:pt x="0" y="0"/>
                </a:moveTo>
                <a:lnTo>
                  <a:pt x="2851305" y="0"/>
                </a:lnTo>
                <a:lnTo>
                  <a:pt x="2851305" y="1815774"/>
                </a:lnTo>
                <a:lnTo>
                  <a:pt x="0" y="1815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174958">
            <a:off x="7107242" y="5532654"/>
            <a:ext cx="684906" cy="684906"/>
          </a:xfrm>
          <a:custGeom>
            <a:avLst/>
            <a:gdLst/>
            <a:ahLst/>
            <a:cxnLst/>
            <a:rect l="l" t="t" r="r" b="b"/>
            <a:pathLst>
              <a:path w="684906" h="684906">
                <a:moveTo>
                  <a:pt x="0" y="0"/>
                </a:moveTo>
                <a:lnTo>
                  <a:pt x="684906" y="0"/>
                </a:lnTo>
                <a:lnTo>
                  <a:pt x="684906" y="684906"/>
                </a:lnTo>
                <a:lnTo>
                  <a:pt x="0" y="684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76954" y="3486439"/>
            <a:ext cx="14059020" cy="5525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1720" lvl="1" indent="-480860" algn="l">
              <a:lnSpc>
                <a:spcPts val="6236"/>
              </a:lnSpc>
              <a:buAutoNum type="arabicPeriod"/>
            </a:pPr>
            <a:r>
              <a:rPr lang="en-US" sz="4454" b="1">
                <a:solidFill>
                  <a:srgbClr val="7B7005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Mini Nutritional Assessment (MNA) </a:t>
            </a:r>
          </a:p>
          <a:p>
            <a:pPr marL="961720" lvl="1" indent="-480860" algn="l">
              <a:lnSpc>
                <a:spcPts val="6236"/>
              </a:lnSpc>
              <a:buAutoNum type="arabicPeriod"/>
            </a:pPr>
            <a:r>
              <a:rPr lang="en-US" sz="4454" b="1">
                <a:solidFill>
                  <a:srgbClr val="7B7005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Geriatric Nutritional Risk Index (GNRI) </a:t>
            </a:r>
          </a:p>
          <a:p>
            <a:pPr marL="961720" lvl="1" indent="-480860" algn="l">
              <a:lnSpc>
                <a:spcPts val="6236"/>
              </a:lnSpc>
              <a:buAutoNum type="arabicPeriod"/>
            </a:pPr>
            <a:r>
              <a:rPr lang="en-US" sz="4454" b="1">
                <a:solidFill>
                  <a:srgbClr val="7B7005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Subjective Global Assessment (SGA) </a:t>
            </a:r>
          </a:p>
          <a:p>
            <a:pPr marL="961720" lvl="1" indent="-480860" algn="l">
              <a:lnSpc>
                <a:spcPts val="6236"/>
              </a:lnSpc>
              <a:buAutoNum type="arabicPeriod"/>
            </a:pPr>
            <a:r>
              <a:rPr lang="en-US" sz="4454" b="1">
                <a:solidFill>
                  <a:srgbClr val="7B7005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Coping Strategy Index</a:t>
            </a:r>
          </a:p>
          <a:p>
            <a:pPr marL="961720" lvl="1" indent="-480860" algn="l">
              <a:lnSpc>
                <a:spcPts val="6236"/>
              </a:lnSpc>
              <a:buAutoNum type="arabicPeriod"/>
            </a:pPr>
            <a:r>
              <a:rPr lang="en-US" sz="4454" b="1">
                <a:solidFill>
                  <a:srgbClr val="7B7005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Australian Nutrition Screening Initiative Checklist</a:t>
            </a:r>
          </a:p>
          <a:p>
            <a:pPr marL="961720" lvl="1" indent="-480860" algn="l">
              <a:lnSpc>
                <a:spcPts val="6236"/>
              </a:lnSpc>
              <a:buAutoNum type="arabicPeriod"/>
            </a:pPr>
            <a:r>
              <a:rPr lang="en-US" sz="4454" b="1">
                <a:solidFill>
                  <a:srgbClr val="7B7005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US Household Food Security Survey Module</a:t>
            </a:r>
          </a:p>
          <a:p>
            <a:pPr marL="961720" lvl="1" indent="-480860" algn="l">
              <a:lnSpc>
                <a:spcPts val="6236"/>
              </a:lnSpc>
              <a:buAutoNum type="arabicPeriod"/>
            </a:pPr>
            <a:r>
              <a:rPr lang="en-US" sz="4454" b="1">
                <a:solidFill>
                  <a:srgbClr val="7B7005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Subjective Global Nutrition Assessment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9615536" y="0"/>
            <a:ext cx="8294052" cy="4019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5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00" b="1" i="0" u="none" strike="noStrike" kern="1200" cap="none" spc="-620" normalizeH="0" baseline="0" noProof="0" dirty="0">
                <a:ln>
                  <a:noFill/>
                </a:ln>
                <a:solidFill>
                  <a:srgbClr val="FB5718"/>
                </a:solidFill>
                <a:effectLst/>
                <a:uLnTx/>
                <a:uFillTx/>
                <a:latin typeface="Kitsch Display Bold"/>
                <a:ea typeface="Kitsch Display Bold"/>
                <a:cs typeface="Kitsch Display Bold"/>
                <a:sym typeface="Kitsch Display Bold"/>
              </a:rPr>
              <a:t>Measures of FNS</a:t>
            </a:r>
          </a:p>
        </p:txBody>
      </p:sp>
      <p:sp>
        <p:nvSpPr>
          <p:cNvPr id="3" name="Freeform 3"/>
          <p:cNvSpPr/>
          <p:nvPr/>
        </p:nvSpPr>
        <p:spPr>
          <a:xfrm rot="-10364332">
            <a:off x="6942700" y="-376778"/>
            <a:ext cx="1326085" cy="1740684"/>
          </a:xfrm>
          <a:custGeom>
            <a:avLst/>
            <a:gdLst/>
            <a:ahLst/>
            <a:cxnLst/>
            <a:rect l="l" t="t" r="r" b="b"/>
            <a:pathLst>
              <a:path w="1326085" h="1740684">
                <a:moveTo>
                  <a:pt x="0" y="0"/>
                </a:moveTo>
                <a:lnTo>
                  <a:pt x="1326084" y="0"/>
                </a:lnTo>
                <a:lnTo>
                  <a:pt x="1326084" y="1740684"/>
                </a:lnTo>
                <a:lnTo>
                  <a:pt x="0" y="17406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754437" y="9142604"/>
            <a:ext cx="2851305" cy="1815774"/>
          </a:xfrm>
          <a:custGeom>
            <a:avLst/>
            <a:gdLst/>
            <a:ahLst/>
            <a:cxnLst/>
            <a:rect l="l" t="t" r="r" b="b"/>
            <a:pathLst>
              <a:path w="2851305" h="1815774">
                <a:moveTo>
                  <a:pt x="0" y="0"/>
                </a:moveTo>
                <a:lnTo>
                  <a:pt x="2851305" y="0"/>
                </a:lnTo>
                <a:lnTo>
                  <a:pt x="2851305" y="1815774"/>
                </a:lnTo>
                <a:lnTo>
                  <a:pt x="0" y="1815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174958">
            <a:off x="7107242" y="5532654"/>
            <a:ext cx="684906" cy="684906"/>
          </a:xfrm>
          <a:custGeom>
            <a:avLst/>
            <a:gdLst/>
            <a:ahLst/>
            <a:cxnLst/>
            <a:rect l="l" t="t" r="r" b="b"/>
            <a:pathLst>
              <a:path w="684906" h="684906">
                <a:moveTo>
                  <a:pt x="0" y="0"/>
                </a:moveTo>
                <a:lnTo>
                  <a:pt x="684906" y="0"/>
                </a:lnTo>
                <a:lnTo>
                  <a:pt x="684906" y="684906"/>
                </a:lnTo>
                <a:lnTo>
                  <a:pt x="0" y="684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2432729"/>
            <a:ext cx="16230600" cy="6306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62"/>
              </a:lnSpc>
            </a:pPr>
            <a:endParaRPr/>
          </a:p>
          <a:p>
            <a:pPr algn="l">
              <a:lnSpc>
                <a:spcPts val="6262"/>
              </a:lnSpc>
            </a:pPr>
            <a:r>
              <a:rPr lang="en-US" sz="4473" b="1">
                <a:solidFill>
                  <a:srgbClr val="7B7005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7. Parent Nutrition Screening Checklist</a:t>
            </a:r>
          </a:p>
          <a:p>
            <a:pPr algn="l">
              <a:lnSpc>
                <a:spcPts val="6262"/>
              </a:lnSpc>
            </a:pPr>
            <a:r>
              <a:rPr lang="en-US" sz="4473" b="1">
                <a:solidFill>
                  <a:srgbClr val="7B7005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8. Malnutrition Universal Screening Tool</a:t>
            </a:r>
          </a:p>
          <a:p>
            <a:pPr algn="l">
              <a:lnSpc>
                <a:spcPts val="6262"/>
              </a:lnSpc>
            </a:pPr>
            <a:r>
              <a:rPr lang="en-US" sz="4473" b="1">
                <a:solidFill>
                  <a:srgbClr val="7B7005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9. ESPEN Diagnostic Criteria for Malnutrition</a:t>
            </a:r>
          </a:p>
          <a:p>
            <a:pPr algn="l">
              <a:lnSpc>
                <a:spcPts val="6262"/>
              </a:lnSpc>
            </a:pPr>
            <a:r>
              <a:rPr lang="en-US" sz="4473" b="1">
                <a:solidFill>
                  <a:srgbClr val="7B7005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10. Ondera’s Prognostic Nutritional Index</a:t>
            </a:r>
          </a:p>
          <a:p>
            <a:pPr algn="l">
              <a:lnSpc>
                <a:spcPts val="6262"/>
              </a:lnSpc>
            </a:pPr>
            <a:r>
              <a:rPr lang="en-US" sz="4473" b="1">
                <a:solidFill>
                  <a:srgbClr val="7B7005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11. Parent Eating and Nutrition Assessment for Children with Special Health Needs</a:t>
            </a:r>
          </a:p>
          <a:p>
            <a:pPr algn="l">
              <a:lnSpc>
                <a:spcPts val="6262"/>
              </a:lnSpc>
            </a:pPr>
            <a:r>
              <a:rPr lang="en-US" sz="4473" b="1">
                <a:solidFill>
                  <a:srgbClr val="7B7005"/>
                </a:solidFill>
                <a:latin typeface="Eastman Grotesque Bold"/>
                <a:ea typeface="Eastman Grotesque Bold"/>
                <a:cs typeface="Eastman Grotesque Bold"/>
                <a:sym typeface="Eastman Grotesque Bold"/>
              </a:rPr>
              <a:t>12. Arabic Parent Nutritional Assessment Scale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79419" y="252274"/>
            <a:ext cx="8294052" cy="4019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00" b="1" i="0" u="none" strike="noStrike" kern="1200" cap="none" spc="-620" normalizeH="0" baseline="0" noProof="0" dirty="0">
                <a:ln>
                  <a:noFill/>
                </a:ln>
                <a:solidFill>
                  <a:srgbClr val="FB5718"/>
                </a:solidFill>
                <a:effectLst/>
                <a:uLnTx/>
                <a:uFillTx/>
                <a:latin typeface="Kitsch Display Bold"/>
                <a:ea typeface="Kitsch Display Bold"/>
                <a:cs typeface="Kitsch Display Bold"/>
                <a:sym typeface="Kitsch Display Bold"/>
              </a:rPr>
              <a:t>Measures of FNS</a:t>
            </a:r>
          </a:p>
        </p:txBody>
      </p:sp>
      <p:sp>
        <p:nvSpPr>
          <p:cNvPr id="3" name="Freeform 3"/>
          <p:cNvSpPr/>
          <p:nvPr/>
        </p:nvSpPr>
        <p:spPr>
          <a:xfrm rot="-10364332">
            <a:off x="6942700" y="-376778"/>
            <a:ext cx="1326085" cy="1740684"/>
          </a:xfrm>
          <a:custGeom>
            <a:avLst/>
            <a:gdLst/>
            <a:ahLst/>
            <a:cxnLst/>
            <a:rect l="l" t="t" r="r" b="b"/>
            <a:pathLst>
              <a:path w="1326085" h="1740684">
                <a:moveTo>
                  <a:pt x="0" y="0"/>
                </a:moveTo>
                <a:lnTo>
                  <a:pt x="1326084" y="0"/>
                </a:lnTo>
                <a:lnTo>
                  <a:pt x="1326084" y="1740684"/>
                </a:lnTo>
                <a:lnTo>
                  <a:pt x="0" y="17406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754437" y="9142604"/>
            <a:ext cx="2851305" cy="1815774"/>
          </a:xfrm>
          <a:custGeom>
            <a:avLst/>
            <a:gdLst/>
            <a:ahLst/>
            <a:cxnLst/>
            <a:rect l="l" t="t" r="r" b="b"/>
            <a:pathLst>
              <a:path w="2851305" h="1815774">
                <a:moveTo>
                  <a:pt x="0" y="0"/>
                </a:moveTo>
                <a:lnTo>
                  <a:pt x="2851305" y="0"/>
                </a:lnTo>
                <a:lnTo>
                  <a:pt x="2851305" y="1815774"/>
                </a:lnTo>
                <a:lnTo>
                  <a:pt x="0" y="1815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174958">
            <a:off x="6495560" y="2357020"/>
            <a:ext cx="684906" cy="684906"/>
          </a:xfrm>
          <a:custGeom>
            <a:avLst/>
            <a:gdLst/>
            <a:ahLst/>
            <a:cxnLst/>
            <a:rect l="l" t="t" r="r" b="b"/>
            <a:pathLst>
              <a:path w="684906" h="684906">
                <a:moveTo>
                  <a:pt x="0" y="0"/>
                </a:moveTo>
                <a:lnTo>
                  <a:pt x="684906" y="0"/>
                </a:lnTo>
                <a:lnTo>
                  <a:pt x="684906" y="684906"/>
                </a:lnTo>
                <a:lnTo>
                  <a:pt x="0" y="684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445940" y="2243449"/>
            <a:ext cx="10842060" cy="153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80FF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Mostly designed for elderly or general population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45940" y="3874453"/>
            <a:ext cx="10494760" cy="237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0080FF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A limited number were intended for PWD or validated for use with PWD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45940" y="6341427"/>
            <a:ext cx="10842060" cy="2317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80FF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Completed by health professionals or in clinical settings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45940" y="8750935"/>
            <a:ext cx="10842060" cy="153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80FF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Often don’t provide context to the causes of FNS </a:t>
            </a:r>
          </a:p>
        </p:txBody>
      </p:sp>
      <p:sp>
        <p:nvSpPr>
          <p:cNvPr id="10" name="Freeform 10"/>
          <p:cNvSpPr/>
          <p:nvPr/>
        </p:nvSpPr>
        <p:spPr>
          <a:xfrm rot="-1174958">
            <a:off x="6495560" y="4055148"/>
            <a:ext cx="684906" cy="684906"/>
          </a:xfrm>
          <a:custGeom>
            <a:avLst/>
            <a:gdLst/>
            <a:ahLst/>
            <a:cxnLst/>
            <a:rect l="l" t="t" r="r" b="b"/>
            <a:pathLst>
              <a:path w="684906" h="684906">
                <a:moveTo>
                  <a:pt x="0" y="0"/>
                </a:moveTo>
                <a:lnTo>
                  <a:pt x="684906" y="0"/>
                </a:lnTo>
                <a:lnTo>
                  <a:pt x="684906" y="684907"/>
                </a:lnTo>
                <a:lnTo>
                  <a:pt x="0" y="6849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174958">
            <a:off x="6495560" y="6364761"/>
            <a:ext cx="684906" cy="684906"/>
          </a:xfrm>
          <a:custGeom>
            <a:avLst/>
            <a:gdLst/>
            <a:ahLst/>
            <a:cxnLst/>
            <a:rect l="l" t="t" r="r" b="b"/>
            <a:pathLst>
              <a:path w="684906" h="684906">
                <a:moveTo>
                  <a:pt x="0" y="0"/>
                </a:moveTo>
                <a:lnTo>
                  <a:pt x="684906" y="0"/>
                </a:lnTo>
                <a:lnTo>
                  <a:pt x="684906" y="684906"/>
                </a:lnTo>
                <a:lnTo>
                  <a:pt x="0" y="684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174958">
            <a:off x="6495560" y="8915847"/>
            <a:ext cx="684906" cy="684906"/>
          </a:xfrm>
          <a:custGeom>
            <a:avLst/>
            <a:gdLst/>
            <a:ahLst/>
            <a:cxnLst/>
            <a:rect l="l" t="t" r="r" b="b"/>
            <a:pathLst>
              <a:path w="684906" h="684906">
                <a:moveTo>
                  <a:pt x="0" y="0"/>
                </a:moveTo>
                <a:lnTo>
                  <a:pt x="684906" y="0"/>
                </a:lnTo>
                <a:lnTo>
                  <a:pt x="684906" y="684906"/>
                </a:lnTo>
                <a:lnTo>
                  <a:pt x="0" y="684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31204"/>
            <a:ext cx="5209887" cy="2421195"/>
            <a:chOff x="0" y="0"/>
            <a:chExt cx="1649400" cy="7665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9400" cy="766527"/>
            </a:xfrm>
            <a:custGeom>
              <a:avLst/>
              <a:gdLst/>
              <a:ahLst/>
              <a:cxnLst/>
              <a:rect l="l" t="t" r="r" b="b"/>
              <a:pathLst>
                <a:path w="1649400" h="766527">
                  <a:moveTo>
                    <a:pt x="78758" y="0"/>
                  </a:moveTo>
                  <a:lnTo>
                    <a:pt x="1570641" y="0"/>
                  </a:lnTo>
                  <a:cubicBezTo>
                    <a:pt x="1591529" y="0"/>
                    <a:pt x="1611562" y="8298"/>
                    <a:pt x="1626332" y="23068"/>
                  </a:cubicBezTo>
                  <a:cubicBezTo>
                    <a:pt x="1641102" y="37838"/>
                    <a:pt x="1649400" y="57870"/>
                    <a:pt x="1649400" y="78758"/>
                  </a:cubicBezTo>
                  <a:lnTo>
                    <a:pt x="1649400" y="687769"/>
                  </a:lnTo>
                  <a:cubicBezTo>
                    <a:pt x="1649400" y="708657"/>
                    <a:pt x="1641102" y="728689"/>
                    <a:pt x="1626332" y="743459"/>
                  </a:cubicBezTo>
                  <a:cubicBezTo>
                    <a:pt x="1611562" y="758229"/>
                    <a:pt x="1591529" y="766527"/>
                    <a:pt x="1570641" y="766527"/>
                  </a:cubicBezTo>
                  <a:lnTo>
                    <a:pt x="78758" y="766527"/>
                  </a:lnTo>
                  <a:cubicBezTo>
                    <a:pt x="57870" y="766527"/>
                    <a:pt x="37838" y="758229"/>
                    <a:pt x="23068" y="743459"/>
                  </a:cubicBezTo>
                  <a:cubicBezTo>
                    <a:pt x="8298" y="728689"/>
                    <a:pt x="0" y="708657"/>
                    <a:pt x="0" y="687769"/>
                  </a:cubicBezTo>
                  <a:lnTo>
                    <a:pt x="0" y="78758"/>
                  </a:lnTo>
                  <a:cubicBezTo>
                    <a:pt x="0" y="57870"/>
                    <a:pt x="8298" y="37838"/>
                    <a:pt x="23068" y="23068"/>
                  </a:cubicBezTo>
                  <a:cubicBezTo>
                    <a:pt x="37838" y="8298"/>
                    <a:pt x="57870" y="0"/>
                    <a:pt x="7875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649400" cy="795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7199" y="5000278"/>
            <a:ext cx="4092890" cy="861852"/>
            <a:chOff x="0" y="0"/>
            <a:chExt cx="7730588" cy="16278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730588" cy="1639919"/>
            </a:xfrm>
            <a:custGeom>
              <a:avLst/>
              <a:gdLst/>
              <a:ahLst/>
              <a:cxnLst/>
              <a:rect l="l" t="t" r="r" b="b"/>
              <a:pathLst>
                <a:path w="7730588" h="1639919">
                  <a:moveTo>
                    <a:pt x="7717888" y="364363"/>
                  </a:moveTo>
                  <a:cubicBezTo>
                    <a:pt x="7679788" y="110363"/>
                    <a:pt x="7578188" y="8763"/>
                    <a:pt x="7349588" y="34163"/>
                  </a:cubicBezTo>
                  <a:cubicBezTo>
                    <a:pt x="7154389" y="55880"/>
                    <a:pt x="6993988" y="193421"/>
                    <a:pt x="6993988" y="389763"/>
                  </a:cubicBezTo>
                  <a:cubicBezTo>
                    <a:pt x="6993988" y="193421"/>
                    <a:pt x="6834729" y="34163"/>
                    <a:pt x="6638388" y="34163"/>
                  </a:cubicBezTo>
                  <a:cubicBezTo>
                    <a:pt x="6442046" y="34163"/>
                    <a:pt x="6282788" y="193421"/>
                    <a:pt x="6282788" y="389763"/>
                  </a:cubicBezTo>
                  <a:cubicBezTo>
                    <a:pt x="6282788" y="201295"/>
                    <a:pt x="6212557" y="30861"/>
                    <a:pt x="6016088" y="17399"/>
                  </a:cubicBezTo>
                  <a:lnTo>
                    <a:pt x="6016088" y="16383"/>
                  </a:lnTo>
                  <a:cubicBezTo>
                    <a:pt x="6016088" y="16383"/>
                    <a:pt x="5975829" y="12573"/>
                    <a:pt x="5975829" y="12573"/>
                  </a:cubicBezTo>
                  <a:lnTo>
                    <a:pt x="1828800" y="12573"/>
                  </a:lnTo>
                  <a:cubicBezTo>
                    <a:pt x="1812290" y="11811"/>
                    <a:pt x="1795399" y="11811"/>
                    <a:pt x="1778000" y="12573"/>
                  </a:cubicBezTo>
                  <a:cubicBezTo>
                    <a:pt x="1581785" y="21717"/>
                    <a:pt x="1422400" y="171831"/>
                    <a:pt x="1422400" y="368173"/>
                  </a:cubicBezTo>
                  <a:cubicBezTo>
                    <a:pt x="1422400" y="171831"/>
                    <a:pt x="1263142" y="12573"/>
                    <a:pt x="1066800" y="12573"/>
                  </a:cubicBezTo>
                  <a:cubicBezTo>
                    <a:pt x="870458" y="12573"/>
                    <a:pt x="711200" y="171831"/>
                    <a:pt x="711200" y="368173"/>
                  </a:cubicBezTo>
                  <a:cubicBezTo>
                    <a:pt x="711200" y="171958"/>
                    <a:pt x="520700" y="0"/>
                    <a:pt x="419100" y="0"/>
                  </a:cubicBezTo>
                  <a:cubicBezTo>
                    <a:pt x="222758" y="0"/>
                    <a:pt x="88900" y="127000"/>
                    <a:pt x="25400" y="317500"/>
                  </a:cubicBezTo>
                  <a:lnTo>
                    <a:pt x="0" y="546100"/>
                  </a:lnTo>
                  <a:lnTo>
                    <a:pt x="0" y="1034255"/>
                  </a:lnTo>
                  <a:lnTo>
                    <a:pt x="12700" y="1224755"/>
                  </a:lnTo>
                  <a:cubicBezTo>
                    <a:pt x="63500" y="1440655"/>
                    <a:pt x="164592" y="1626202"/>
                    <a:pt x="355600" y="1580355"/>
                  </a:cubicBezTo>
                  <a:cubicBezTo>
                    <a:pt x="673100" y="1504155"/>
                    <a:pt x="711200" y="1408397"/>
                    <a:pt x="711200" y="1212055"/>
                  </a:cubicBezTo>
                  <a:cubicBezTo>
                    <a:pt x="711200" y="1408397"/>
                    <a:pt x="870458" y="1567655"/>
                    <a:pt x="1066800" y="1567655"/>
                  </a:cubicBezTo>
                  <a:cubicBezTo>
                    <a:pt x="1263142" y="1567655"/>
                    <a:pt x="1422400" y="1408397"/>
                    <a:pt x="1422400" y="1212055"/>
                  </a:cubicBezTo>
                  <a:cubicBezTo>
                    <a:pt x="1422400" y="1408397"/>
                    <a:pt x="1460500" y="1618455"/>
                    <a:pt x="1752600" y="1605755"/>
                  </a:cubicBezTo>
                  <a:cubicBezTo>
                    <a:pt x="1756918" y="1605629"/>
                    <a:pt x="1761109" y="1605120"/>
                    <a:pt x="1765300" y="1604739"/>
                  </a:cubicBezTo>
                  <a:lnTo>
                    <a:pt x="1765300" y="1606263"/>
                  </a:lnTo>
                  <a:cubicBezTo>
                    <a:pt x="1765300" y="1606263"/>
                    <a:pt x="5800188" y="1606263"/>
                    <a:pt x="5800188" y="1606263"/>
                  </a:cubicBezTo>
                  <a:lnTo>
                    <a:pt x="5914488" y="1609566"/>
                  </a:lnTo>
                  <a:lnTo>
                    <a:pt x="5914488" y="1609185"/>
                  </a:lnTo>
                  <a:cubicBezTo>
                    <a:pt x="5918552" y="1609311"/>
                    <a:pt x="5922616" y="1609566"/>
                    <a:pt x="5927188" y="1609566"/>
                  </a:cubicBezTo>
                  <a:cubicBezTo>
                    <a:pt x="6181188" y="1609566"/>
                    <a:pt x="6282788" y="1429988"/>
                    <a:pt x="6282788" y="1233519"/>
                  </a:cubicBezTo>
                  <a:cubicBezTo>
                    <a:pt x="6282788" y="1429860"/>
                    <a:pt x="6442046" y="1589119"/>
                    <a:pt x="6638388" y="1589119"/>
                  </a:cubicBezTo>
                  <a:cubicBezTo>
                    <a:pt x="6834729" y="1589119"/>
                    <a:pt x="6993988" y="1429860"/>
                    <a:pt x="6993988" y="1233519"/>
                  </a:cubicBezTo>
                  <a:cubicBezTo>
                    <a:pt x="6993988" y="1429860"/>
                    <a:pt x="7032088" y="1639919"/>
                    <a:pt x="7324188" y="1627219"/>
                  </a:cubicBezTo>
                  <a:cubicBezTo>
                    <a:pt x="7520403" y="1618710"/>
                    <a:pt x="7658578" y="1508727"/>
                    <a:pt x="7692488" y="1373219"/>
                  </a:cubicBezTo>
                  <a:cubicBezTo>
                    <a:pt x="7730588" y="1220819"/>
                    <a:pt x="7730588" y="1068419"/>
                    <a:pt x="7730588" y="1068419"/>
                  </a:cubicBezTo>
                  <a:lnTo>
                    <a:pt x="7730588" y="567563"/>
                  </a:lnTo>
                  <a:lnTo>
                    <a:pt x="7717888" y="364363"/>
                  </a:lnTo>
                  <a:close/>
                </a:path>
              </a:pathLst>
            </a:custGeom>
            <a:solidFill>
              <a:srgbClr val="F4ED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538416" y="5431204"/>
            <a:ext cx="5209887" cy="2421195"/>
            <a:chOff x="0" y="0"/>
            <a:chExt cx="1649400" cy="7665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49400" cy="766527"/>
            </a:xfrm>
            <a:custGeom>
              <a:avLst/>
              <a:gdLst/>
              <a:ahLst/>
              <a:cxnLst/>
              <a:rect l="l" t="t" r="r" b="b"/>
              <a:pathLst>
                <a:path w="1649400" h="766527">
                  <a:moveTo>
                    <a:pt x="78758" y="0"/>
                  </a:moveTo>
                  <a:lnTo>
                    <a:pt x="1570641" y="0"/>
                  </a:lnTo>
                  <a:cubicBezTo>
                    <a:pt x="1591529" y="0"/>
                    <a:pt x="1611562" y="8298"/>
                    <a:pt x="1626332" y="23068"/>
                  </a:cubicBezTo>
                  <a:cubicBezTo>
                    <a:pt x="1641102" y="37838"/>
                    <a:pt x="1649400" y="57870"/>
                    <a:pt x="1649400" y="78758"/>
                  </a:cubicBezTo>
                  <a:lnTo>
                    <a:pt x="1649400" y="687769"/>
                  </a:lnTo>
                  <a:cubicBezTo>
                    <a:pt x="1649400" y="708657"/>
                    <a:pt x="1641102" y="728689"/>
                    <a:pt x="1626332" y="743459"/>
                  </a:cubicBezTo>
                  <a:cubicBezTo>
                    <a:pt x="1611562" y="758229"/>
                    <a:pt x="1591529" y="766527"/>
                    <a:pt x="1570641" y="766527"/>
                  </a:cubicBezTo>
                  <a:lnTo>
                    <a:pt x="78758" y="766527"/>
                  </a:lnTo>
                  <a:cubicBezTo>
                    <a:pt x="57870" y="766527"/>
                    <a:pt x="37838" y="758229"/>
                    <a:pt x="23068" y="743459"/>
                  </a:cubicBezTo>
                  <a:cubicBezTo>
                    <a:pt x="8298" y="728689"/>
                    <a:pt x="0" y="708657"/>
                    <a:pt x="0" y="687769"/>
                  </a:cubicBezTo>
                  <a:lnTo>
                    <a:pt x="0" y="78758"/>
                  </a:lnTo>
                  <a:cubicBezTo>
                    <a:pt x="0" y="57870"/>
                    <a:pt x="8298" y="37838"/>
                    <a:pt x="23068" y="23068"/>
                  </a:cubicBezTo>
                  <a:cubicBezTo>
                    <a:pt x="37838" y="8298"/>
                    <a:pt x="57870" y="0"/>
                    <a:pt x="7875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649400" cy="795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096915" y="5000278"/>
            <a:ext cx="4092890" cy="861852"/>
            <a:chOff x="0" y="0"/>
            <a:chExt cx="7730588" cy="16278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730588" cy="1639919"/>
            </a:xfrm>
            <a:custGeom>
              <a:avLst/>
              <a:gdLst/>
              <a:ahLst/>
              <a:cxnLst/>
              <a:rect l="l" t="t" r="r" b="b"/>
              <a:pathLst>
                <a:path w="7730588" h="1639919">
                  <a:moveTo>
                    <a:pt x="7717888" y="364363"/>
                  </a:moveTo>
                  <a:cubicBezTo>
                    <a:pt x="7679788" y="110363"/>
                    <a:pt x="7578188" y="8763"/>
                    <a:pt x="7349588" y="34163"/>
                  </a:cubicBezTo>
                  <a:cubicBezTo>
                    <a:pt x="7154389" y="55880"/>
                    <a:pt x="6993988" y="193421"/>
                    <a:pt x="6993988" y="389763"/>
                  </a:cubicBezTo>
                  <a:cubicBezTo>
                    <a:pt x="6993988" y="193421"/>
                    <a:pt x="6834729" y="34163"/>
                    <a:pt x="6638388" y="34163"/>
                  </a:cubicBezTo>
                  <a:cubicBezTo>
                    <a:pt x="6442046" y="34163"/>
                    <a:pt x="6282788" y="193421"/>
                    <a:pt x="6282788" y="389763"/>
                  </a:cubicBezTo>
                  <a:cubicBezTo>
                    <a:pt x="6282788" y="201295"/>
                    <a:pt x="6212557" y="30861"/>
                    <a:pt x="6016088" y="17399"/>
                  </a:cubicBezTo>
                  <a:lnTo>
                    <a:pt x="6016088" y="16383"/>
                  </a:lnTo>
                  <a:cubicBezTo>
                    <a:pt x="6016088" y="16383"/>
                    <a:pt x="5975829" y="12573"/>
                    <a:pt x="5975829" y="12573"/>
                  </a:cubicBezTo>
                  <a:lnTo>
                    <a:pt x="1828800" y="12573"/>
                  </a:lnTo>
                  <a:cubicBezTo>
                    <a:pt x="1812290" y="11811"/>
                    <a:pt x="1795399" y="11811"/>
                    <a:pt x="1778000" y="12573"/>
                  </a:cubicBezTo>
                  <a:cubicBezTo>
                    <a:pt x="1581785" y="21717"/>
                    <a:pt x="1422400" y="171831"/>
                    <a:pt x="1422400" y="368173"/>
                  </a:cubicBezTo>
                  <a:cubicBezTo>
                    <a:pt x="1422400" y="171831"/>
                    <a:pt x="1263142" y="12573"/>
                    <a:pt x="1066800" y="12573"/>
                  </a:cubicBezTo>
                  <a:cubicBezTo>
                    <a:pt x="870458" y="12573"/>
                    <a:pt x="711200" y="171831"/>
                    <a:pt x="711200" y="368173"/>
                  </a:cubicBezTo>
                  <a:cubicBezTo>
                    <a:pt x="711200" y="171958"/>
                    <a:pt x="520700" y="0"/>
                    <a:pt x="419100" y="0"/>
                  </a:cubicBezTo>
                  <a:cubicBezTo>
                    <a:pt x="222758" y="0"/>
                    <a:pt x="88900" y="127000"/>
                    <a:pt x="25400" y="317500"/>
                  </a:cubicBezTo>
                  <a:lnTo>
                    <a:pt x="0" y="546100"/>
                  </a:lnTo>
                  <a:lnTo>
                    <a:pt x="0" y="1034255"/>
                  </a:lnTo>
                  <a:lnTo>
                    <a:pt x="12700" y="1224755"/>
                  </a:lnTo>
                  <a:cubicBezTo>
                    <a:pt x="63500" y="1440655"/>
                    <a:pt x="164592" y="1626202"/>
                    <a:pt x="355600" y="1580355"/>
                  </a:cubicBezTo>
                  <a:cubicBezTo>
                    <a:pt x="673100" y="1504155"/>
                    <a:pt x="711200" y="1408397"/>
                    <a:pt x="711200" y="1212055"/>
                  </a:cubicBezTo>
                  <a:cubicBezTo>
                    <a:pt x="711200" y="1408397"/>
                    <a:pt x="870458" y="1567655"/>
                    <a:pt x="1066800" y="1567655"/>
                  </a:cubicBezTo>
                  <a:cubicBezTo>
                    <a:pt x="1263142" y="1567655"/>
                    <a:pt x="1422400" y="1408397"/>
                    <a:pt x="1422400" y="1212055"/>
                  </a:cubicBezTo>
                  <a:cubicBezTo>
                    <a:pt x="1422400" y="1408397"/>
                    <a:pt x="1460500" y="1618455"/>
                    <a:pt x="1752600" y="1605755"/>
                  </a:cubicBezTo>
                  <a:cubicBezTo>
                    <a:pt x="1756918" y="1605629"/>
                    <a:pt x="1761109" y="1605120"/>
                    <a:pt x="1765300" y="1604739"/>
                  </a:cubicBezTo>
                  <a:lnTo>
                    <a:pt x="1765300" y="1606263"/>
                  </a:lnTo>
                  <a:cubicBezTo>
                    <a:pt x="1765300" y="1606263"/>
                    <a:pt x="5800188" y="1606263"/>
                    <a:pt x="5800188" y="1606263"/>
                  </a:cubicBezTo>
                  <a:lnTo>
                    <a:pt x="5914488" y="1609566"/>
                  </a:lnTo>
                  <a:lnTo>
                    <a:pt x="5914488" y="1609185"/>
                  </a:lnTo>
                  <a:cubicBezTo>
                    <a:pt x="5918552" y="1609311"/>
                    <a:pt x="5922616" y="1609566"/>
                    <a:pt x="5927188" y="1609566"/>
                  </a:cubicBezTo>
                  <a:cubicBezTo>
                    <a:pt x="6181188" y="1609566"/>
                    <a:pt x="6282788" y="1429988"/>
                    <a:pt x="6282788" y="1233519"/>
                  </a:cubicBezTo>
                  <a:cubicBezTo>
                    <a:pt x="6282788" y="1429860"/>
                    <a:pt x="6442046" y="1589119"/>
                    <a:pt x="6638388" y="1589119"/>
                  </a:cubicBezTo>
                  <a:cubicBezTo>
                    <a:pt x="6834729" y="1589119"/>
                    <a:pt x="6993988" y="1429860"/>
                    <a:pt x="6993988" y="1233519"/>
                  </a:cubicBezTo>
                  <a:cubicBezTo>
                    <a:pt x="6993988" y="1429860"/>
                    <a:pt x="7032088" y="1639919"/>
                    <a:pt x="7324188" y="1627219"/>
                  </a:cubicBezTo>
                  <a:cubicBezTo>
                    <a:pt x="7520403" y="1618710"/>
                    <a:pt x="7658578" y="1508727"/>
                    <a:pt x="7692488" y="1373219"/>
                  </a:cubicBezTo>
                  <a:cubicBezTo>
                    <a:pt x="7730588" y="1220819"/>
                    <a:pt x="7730588" y="1068419"/>
                    <a:pt x="7730588" y="1068419"/>
                  </a:cubicBezTo>
                  <a:lnTo>
                    <a:pt x="7730588" y="567563"/>
                  </a:lnTo>
                  <a:lnTo>
                    <a:pt x="7717888" y="364363"/>
                  </a:lnTo>
                  <a:close/>
                </a:path>
              </a:pathLst>
            </a:custGeom>
            <a:solidFill>
              <a:srgbClr val="F4ED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049413" y="5431204"/>
            <a:ext cx="5209887" cy="2421195"/>
            <a:chOff x="0" y="0"/>
            <a:chExt cx="1649400" cy="76652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49400" cy="766527"/>
            </a:xfrm>
            <a:custGeom>
              <a:avLst/>
              <a:gdLst/>
              <a:ahLst/>
              <a:cxnLst/>
              <a:rect l="l" t="t" r="r" b="b"/>
              <a:pathLst>
                <a:path w="1649400" h="766527">
                  <a:moveTo>
                    <a:pt x="78758" y="0"/>
                  </a:moveTo>
                  <a:lnTo>
                    <a:pt x="1570641" y="0"/>
                  </a:lnTo>
                  <a:cubicBezTo>
                    <a:pt x="1591529" y="0"/>
                    <a:pt x="1611562" y="8298"/>
                    <a:pt x="1626332" y="23068"/>
                  </a:cubicBezTo>
                  <a:cubicBezTo>
                    <a:pt x="1641102" y="37838"/>
                    <a:pt x="1649400" y="57870"/>
                    <a:pt x="1649400" y="78758"/>
                  </a:cubicBezTo>
                  <a:lnTo>
                    <a:pt x="1649400" y="687769"/>
                  </a:lnTo>
                  <a:cubicBezTo>
                    <a:pt x="1649400" y="708657"/>
                    <a:pt x="1641102" y="728689"/>
                    <a:pt x="1626332" y="743459"/>
                  </a:cubicBezTo>
                  <a:cubicBezTo>
                    <a:pt x="1611562" y="758229"/>
                    <a:pt x="1591529" y="766527"/>
                    <a:pt x="1570641" y="766527"/>
                  </a:cubicBezTo>
                  <a:lnTo>
                    <a:pt x="78758" y="766527"/>
                  </a:lnTo>
                  <a:cubicBezTo>
                    <a:pt x="57870" y="766527"/>
                    <a:pt x="37838" y="758229"/>
                    <a:pt x="23068" y="743459"/>
                  </a:cubicBezTo>
                  <a:cubicBezTo>
                    <a:pt x="8298" y="728689"/>
                    <a:pt x="0" y="708657"/>
                    <a:pt x="0" y="687769"/>
                  </a:cubicBezTo>
                  <a:lnTo>
                    <a:pt x="0" y="78758"/>
                  </a:lnTo>
                  <a:cubicBezTo>
                    <a:pt x="0" y="57870"/>
                    <a:pt x="8298" y="37838"/>
                    <a:pt x="23068" y="23068"/>
                  </a:cubicBezTo>
                  <a:cubicBezTo>
                    <a:pt x="37838" y="8298"/>
                    <a:pt x="57870" y="0"/>
                    <a:pt x="7875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649400" cy="795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607911" y="5000278"/>
            <a:ext cx="4092890" cy="861852"/>
            <a:chOff x="0" y="0"/>
            <a:chExt cx="7730588" cy="162785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730588" cy="1639919"/>
            </a:xfrm>
            <a:custGeom>
              <a:avLst/>
              <a:gdLst/>
              <a:ahLst/>
              <a:cxnLst/>
              <a:rect l="l" t="t" r="r" b="b"/>
              <a:pathLst>
                <a:path w="7730588" h="1639919">
                  <a:moveTo>
                    <a:pt x="7717888" y="364363"/>
                  </a:moveTo>
                  <a:cubicBezTo>
                    <a:pt x="7679788" y="110363"/>
                    <a:pt x="7578188" y="8763"/>
                    <a:pt x="7349588" y="34163"/>
                  </a:cubicBezTo>
                  <a:cubicBezTo>
                    <a:pt x="7154389" y="55880"/>
                    <a:pt x="6993988" y="193421"/>
                    <a:pt x="6993988" y="389763"/>
                  </a:cubicBezTo>
                  <a:cubicBezTo>
                    <a:pt x="6993988" y="193421"/>
                    <a:pt x="6834729" y="34163"/>
                    <a:pt x="6638388" y="34163"/>
                  </a:cubicBezTo>
                  <a:cubicBezTo>
                    <a:pt x="6442046" y="34163"/>
                    <a:pt x="6282788" y="193421"/>
                    <a:pt x="6282788" y="389763"/>
                  </a:cubicBezTo>
                  <a:cubicBezTo>
                    <a:pt x="6282788" y="201295"/>
                    <a:pt x="6212557" y="30861"/>
                    <a:pt x="6016088" y="17399"/>
                  </a:cubicBezTo>
                  <a:lnTo>
                    <a:pt x="6016088" y="16383"/>
                  </a:lnTo>
                  <a:cubicBezTo>
                    <a:pt x="6016088" y="16383"/>
                    <a:pt x="5975829" y="12573"/>
                    <a:pt x="5975829" y="12573"/>
                  </a:cubicBezTo>
                  <a:lnTo>
                    <a:pt x="1828800" y="12573"/>
                  </a:lnTo>
                  <a:cubicBezTo>
                    <a:pt x="1812290" y="11811"/>
                    <a:pt x="1795399" y="11811"/>
                    <a:pt x="1778000" y="12573"/>
                  </a:cubicBezTo>
                  <a:cubicBezTo>
                    <a:pt x="1581785" y="21717"/>
                    <a:pt x="1422400" y="171831"/>
                    <a:pt x="1422400" y="368173"/>
                  </a:cubicBezTo>
                  <a:cubicBezTo>
                    <a:pt x="1422400" y="171831"/>
                    <a:pt x="1263142" y="12573"/>
                    <a:pt x="1066800" y="12573"/>
                  </a:cubicBezTo>
                  <a:cubicBezTo>
                    <a:pt x="870458" y="12573"/>
                    <a:pt x="711200" y="171831"/>
                    <a:pt x="711200" y="368173"/>
                  </a:cubicBezTo>
                  <a:cubicBezTo>
                    <a:pt x="711200" y="171958"/>
                    <a:pt x="520700" y="0"/>
                    <a:pt x="419100" y="0"/>
                  </a:cubicBezTo>
                  <a:cubicBezTo>
                    <a:pt x="222758" y="0"/>
                    <a:pt x="88900" y="127000"/>
                    <a:pt x="25400" y="317500"/>
                  </a:cubicBezTo>
                  <a:lnTo>
                    <a:pt x="0" y="546100"/>
                  </a:lnTo>
                  <a:lnTo>
                    <a:pt x="0" y="1034255"/>
                  </a:lnTo>
                  <a:lnTo>
                    <a:pt x="12700" y="1224755"/>
                  </a:lnTo>
                  <a:cubicBezTo>
                    <a:pt x="63500" y="1440655"/>
                    <a:pt x="164592" y="1626202"/>
                    <a:pt x="355600" y="1580355"/>
                  </a:cubicBezTo>
                  <a:cubicBezTo>
                    <a:pt x="673100" y="1504155"/>
                    <a:pt x="711200" y="1408397"/>
                    <a:pt x="711200" y="1212055"/>
                  </a:cubicBezTo>
                  <a:cubicBezTo>
                    <a:pt x="711200" y="1408397"/>
                    <a:pt x="870458" y="1567655"/>
                    <a:pt x="1066800" y="1567655"/>
                  </a:cubicBezTo>
                  <a:cubicBezTo>
                    <a:pt x="1263142" y="1567655"/>
                    <a:pt x="1422400" y="1408397"/>
                    <a:pt x="1422400" y="1212055"/>
                  </a:cubicBezTo>
                  <a:cubicBezTo>
                    <a:pt x="1422400" y="1408397"/>
                    <a:pt x="1460500" y="1618455"/>
                    <a:pt x="1752600" y="1605755"/>
                  </a:cubicBezTo>
                  <a:cubicBezTo>
                    <a:pt x="1756918" y="1605629"/>
                    <a:pt x="1761109" y="1605120"/>
                    <a:pt x="1765300" y="1604739"/>
                  </a:cubicBezTo>
                  <a:lnTo>
                    <a:pt x="1765300" y="1606263"/>
                  </a:lnTo>
                  <a:cubicBezTo>
                    <a:pt x="1765300" y="1606263"/>
                    <a:pt x="5800188" y="1606263"/>
                    <a:pt x="5800188" y="1606263"/>
                  </a:cubicBezTo>
                  <a:lnTo>
                    <a:pt x="5914488" y="1609566"/>
                  </a:lnTo>
                  <a:lnTo>
                    <a:pt x="5914488" y="1609185"/>
                  </a:lnTo>
                  <a:cubicBezTo>
                    <a:pt x="5918552" y="1609311"/>
                    <a:pt x="5922616" y="1609566"/>
                    <a:pt x="5927188" y="1609566"/>
                  </a:cubicBezTo>
                  <a:cubicBezTo>
                    <a:pt x="6181188" y="1609566"/>
                    <a:pt x="6282788" y="1429988"/>
                    <a:pt x="6282788" y="1233519"/>
                  </a:cubicBezTo>
                  <a:cubicBezTo>
                    <a:pt x="6282788" y="1429860"/>
                    <a:pt x="6442046" y="1589119"/>
                    <a:pt x="6638388" y="1589119"/>
                  </a:cubicBezTo>
                  <a:cubicBezTo>
                    <a:pt x="6834729" y="1589119"/>
                    <a:pt x="6993988" y="1429860"/>
                    <a:pt x="6993988" y="1233519"/>
                  </a:cubicBezTo>
                  <a:cubicBezTo>
                    <a:pt x="6993988" y="1429860"/>
                    <a:pt x="7032088" y="1639919"/>
                    <a:pt x="7324188" y="1627219"/>
                  </a:cubicBezTo>
                  <a:cubicBezTo>
                    <a:pt x="7520403" y="1618710"/>
                    <a:pt x="7658578" y="1508727"/>
                    <a:pt x="7692488" y="1373219"/>
                  </a:cubicBezTo>
                  <a:cubicBezTo>
                    <a:pt x="7730588" y="1220819"/>
                    <a:pt x="7730588" y="1068419"/>
                    <a:pt x="7730588" y="1068419"/>
                  </a:cubicBezTo>
                  <a:lnTo>
                    <a:pt x="7730588" y="567563"/>
                  </a:lnTo>
                  <a:lnTo>
                    <a:pt x="7717888" y="364363"/>
                  </a:lnTo>
                  <a:close/>
                </a:path>
              </a:pathLst>
            </a:custGeom>
            <a:solidFill>
              <a:srgbClr val="F4EDC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7133851" y="2909112"/>
            <a:ext cx="1154149" cy="1154149"/>
          </a:xfrm>
          <a:custGeom>
            <a:avLst/>
            <a:gdLst/>
            <a:ahLst/>
            <a:cxnLst/>
            <a:rect l="l" t="t" r="r" b="b"/>
            <a:pathLst>
              <a:path w="1154149" h="1154149">
                <a:moveTo>
                  <a:pt x="0" y="0"/>
                </a:moveTo>
                <a:lnTo>
                  <a:pt x="1154149" y="0"/>
                </a:lnTo>
                <a:lnTo>
                  <a:pt x="1154149" y="1154150"/>
                </a:lnTo>
                <a:lnTo>
                  <a:pt x="0" y="1154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-879348" y="7921943"/>
            <a:ext cx="4598643" cy="3041622"/>
          </a:xfrm>
          <a:custGeom>
            <a:avLst/>
            <a:gdLst/>
            <a:ahLst/>
            <a:cxnLst/>
            <a:rect l="l" t="t" r="r" b="b"/>
            <a:pathLst>
              <a:path w="4598643" h="3041622">
                <a:moveTo>
                  <a:pt x="4598643" y="0"/>
                </a:moveTo>
                <a:lnTo>
                  <a:pt x="0" y="0"/>
                </a:lnTo>
                <a:lnTo>
                  <a:pt x="0" y="3041622"/>
                </a:lnTo>
                <a:lnTo>
                  <a:pt x="4598643" y="3041622"/>
                </a:lnTo>
                <a:lnTo>
                  <a:pt x="459864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7508178" y="-581357"/>
            <a:ext cx="2499503" cy="2564789"/>
          </a:xfrm>
          <a:custGeom>
            <a:avLst/>
            <a:gdLst/>
            <a:ahLst/>
            <a:cxnLst/>
            <a:rect l="l" t="t" r="r" b="b"/>
            <a:pathLst>
              <a:path w="2499503" h="2564789">
                <a:moveTo>
                  <a:pt x="0" y="0"/>
                </a:moveTo>
                <a:lnTo>
                  <a:pt x="2499503" y="0"/>
                </a:lnTo>
                <a:lnTo>
                  <a:pt x="2499503" y="2564789"/>
                </a:lnTo>
                <a:lnTo>
                  <a:pt x="0" y="25647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501710" y="8705884"/>
            <a:ext cx="2527593" cy="2627932"/>
          </a:xfrm>
          <a:custGeom>
            <a:avLst/>
            <a:gdLst/>
            <a:ahLst/>
            <a:cxnLst/>
            <a:rect l="l" t="t" r="r" b="b"/>
            <a:pathLst>
              <a:path w="2527593" h="2627932">
                <a:moveTo>
                  <a:pt x="0" y="0"/>
                </a:moveTo>
                <a:lnTo>
                  <a:pt x="2527593" y="0"/>
                </a:lnTo>
                <a:lnTo>
                  <a:pt x="2527593" y="2627932"/>
                </a:lnTo>
                <a:lnTo>
                  <a:pt x="0" y="26279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698013" y="1973907"/>
            <a:ext cx="16897176" cy="1838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-564" normalizeH="0" baseline="0" noProof="0" dirty="0">
                <a:ln>
                  <a:noFill/>
                </a:ln>
                <a:solidFill>
                  <a:srgbClr val="FB5718"/>
                </a:solidFill>
                <a:effectLst/>
                <a:uLnTx/>
                <a:uFillTx/>
                <a:latin typeface="Kitsch Display Bold"/>
                <a:ea typeface="Kitsch Display Bold"/>
                <a:cs typeface="Kitsch Display Bold"/>
                <a:sym typeface="Kitsch Display Bold"/>
              </a:rPr>
              <a:t>Gaps in Measures of FNS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48380" y="5025600"/>
            <a:ext cx="3741831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 spc="-191">
                <a:solidFill>
                  <a:srgbClr val="AA9B05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Assess FNS at every level of social organization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6024914"/>
            <a:ext cx="5079466" cy="1565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1999" spc="-191">
                <a:solidFill>
                  <a:srgbClr val="303030"/>
                </a:solidFill>
                <a:latin typeface="Space Mono"/>
                <a:ea typeface="Space Mono"/>
                <a:cs typeface="Space Mono"/>
                <a:sym typeface="Space Mono"/>
              </a:rPr>
              <a:t>Barriers to FNS are not just at the household level. Better understanding of the situation at every level informs intervention at every level.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504937" y="5089335"/>
            <a:ext cx="3276846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 spc="-191">
                <a:solidFill>
                  <a:srgbClr val="AA9B05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Measures validated for PWD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000116" y="6083791"/>
            <a:ext cx="4286486" cy="1565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1999" spc="-191">
                <a:solidFill>
                  <a:srgbClr val="303030"/>
                </a:solidFill>
                <a:latin typeface="Space Mono"/>
                <a:ea typeface="Space Mono"/>
                <a:cs typeface="Space Mono"/>
                <a:sym typeface="Space Mono"/>
              </a:rPr>
              <a:t>PWD experience unique barriers. Measures designed for the general population aren’t a true reflection of FNS in PWD.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015128" y="5089335"/>
            <a:ext cx="3276846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 spc="-191">
                <a:solidFill>
                  <a:srgbClr val="AA9B05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Measures must lead to intervention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510303" y="6083791"/>
            <a:ext cx="4623547" cy="1565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1999" spc="-191">
                <a:solidFill>
                  <a:srgbClr val="303030"/>
                </a:solidFill>
                <a:latin typeface="Space Mono"/>
                <a:ea typeface="Space Mono"/>
                <a:cs typeface="Space Mono"/>
                <a:sym typeface="Space Mono"/>
              </a:rPr>
              <a:t>There’s no point in measuring FNS in PWD if we don’t have solutions to address it. Measure and intervention must go hand in hand. </a:t>
            </a:r>
          </a:p>
        </p:txBody>
      </p:sp>
      <p:sp>
        <p:nvSpPr>
          <p:cNvPr id="28" name="Freeform 28"/>
          <p:cNvSpPr/>
          <p:nvPr/>
        </p:nvSpPr>
        <p:spPr>
          <a:xfrm flipH="1">
            <a:off x="0" y="2909112"/>
            <a:ext cx="1154149" cy="1154149"/>
          </a:xfrm>
          <a:custGeom>
            <a:avLst/>
            <a:gdLst/>
            <a:ahLst/>
            <a:cxnLst/>
            <a:rect l="l" t="t" r="r" b="b"/>
            <a:pathLst>
              <a:path w="1154149" h="1154149">
                <a:moveTo>
                  <a:pt x="1154149" y="0"/>
                </a:moveTo>
                <a:lnTo>
                  <a:pt x="0" y="0"/>
                </a:lnTo>
                <a:lnTo>
                  <a:pt x="0" y="1154150"/>
                </a:lnTo>
                <a:lnTo>
                  <a:pt x="1154149" y="1154150"/>
                </a:lnTo>
                <a:lnTo>
                  <a:pt x="11541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30975" y="1440729"/>
            <a:ext cx="12026050" cy="6217803"/>
          </a:xfrm>
          <a:custGeom>
            <a:avLst/>
            <a:gdLst/>
            <a:ahLst/>
            <a:cxnLst/>
            <a:rect l="l" t="t" r="r" b="b"/>
            <a:pathLst>
              <a:path w="12026050" h="6217803">
                <a:moveTo>
                  <a:pt x="0" y="0"/>
                </a:moveTo>
                <a:lnTo>
                  <a:pt x="12026050" y="0"/>
                </a:lnTo>
                <a:lnTo>
                  <a:pt x="12026050" y="6217803"/>
                </a:lnTo>
                <a:lnTo>
                  <a:pt x="0" y="6217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34518" y="6933161"/>
            <a:ext cx="522508" cy="522508"/>
          </a:xfrm>
          <a:custGeom>
            <a:avLst/>
            <a:gdLst/>
            <a:ahLst/>
            <a:cxnLst/>
            <a:rect l="l" t="t" r="r" b="b"/>
            <a:pathLst>
              <a:path w="522508" h="522508">
                <a:moveTo>
                  <a:pt x="0" y="0"/>
                </a:moveTo>
                <a:lnTo>
                  <a:pt x="522507" y="0"/>
                </a:lnTo>
                <a:lnTo>
                  <a:pt x="522507" y="522507"/>
                </a:lnTo>
                <a:lnTo>
                  <a:pt x="0" y="5225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4255707" y="2783474"/>
            <a:ext cx="9776587" cy="41496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9" b="1" i="0" u="none" strike="noStrike" kern="1200" cap="none" spc="-751" normalizeH="0" baseline="0" noProof="0" dirty="0">
                <a:ln>
                  <a:noFill/>
                </a:ln>
                <a:solidFill>
                  <a:srgbClr val="FB5718"/>
                </a:solidFill>
                <a:effectLst/>
                <a:uLnTx/>
                <a:uFillTx/>
                <a:latin typeface="Kitsch Display Bold"/>
                <a:ea typeface="Kitsch Display Bold"/>
                <a:cs typeface="Kitsch Display Bold"/>
                <a:sym typeface="Kitsch Display Bold"/>
              </a:rPr>
              <a:t>Thank You!</a:t>
            </a:r>
          </a:p>
        </p:txBody>
      </p:sp>
      <p:sp>
        <p:nvSpPr>
          <p:cNvPr id="5" name="Freeform 5"/>
          <p:cNvSpPr/>
          <p:nvPr/>
        </p:nvSpPr>
        <p:spPr>
          <a:xfrm rot="-1274000">
            <a:off x="2822236" y="5505818"/>
            <a:ext cx="1026489" cy="1011558"/>
          </a:xfrm>
          <a:custGeom>
            <a:avLst/>
            <a:gdLst/>
            <a:ahLst/>
            <a:cxnLst/>
            <a:rect l="l" t="t" r="r" b="b"/>
            <a:pathLst>
              <a:path w="1026489" h="1011558">
                <a:moveTo>
                  <a:pt x="0" y="0"/>
                </a:moveTo>
                <a:lnTo>
                  <a:pt x="1026489" y="0"/>
                </a:lnTo>
                <a:lnTo>
                  <a:pt x="1026489" y="1011558"/>
                </a:lnTo>
                <a:lnTo>
                  <a:pt x="0" y="10115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568486">
            <a:off x="12453647" y="1871069"/>
            <a:ext cx="946283" cy="946283"/>
          </a:xfrm>
          <a:custGeom>
            <a:avLst/>
            <a:gdLst/>
            <a:ahLst/>
            <a:cxnLst/>
            <a:rect l="l" t="t" r="r" b="b"/>
            <a:pathLst>
              <a:path w="946283" h="946283">
                <a:moveTo>
                  <a:pt x="0" y="0"/>
                </a:moveTo>
                <a:lnTo>
                  <a:pt x="946284" y="0"/>
                </a:lnTo>
                <a:lnTo>
                  <a:pt x="946284" y="946283"/>
                </a:lnTo>
                <a:lnTo>
                  <a:pt x="0" y="946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809158" y="3096437"/>
            <a:ext cx="2793033" cy="3572484"/>
          </a:xfrm>
          <a:custGeom>
            <a:avLst/>
            <a:gdLst/>
            <a:ahLst/>
            <a:cxnLst/>
            <a:rect l="l" t="t" r="r" b="b"/>
            <a:pathLst>
              <a:path w="2793033" h="3572484">
                <a:moveTo>
                  <a:pt x="0" y="0"/>
                </a:moveTo>
                <a:lnTo>
                  <a:pt x="2793032" y="0"/>
                </a:lnTo>
                <a:lnTo>
                  <a:pt x="2793032" y="3572483"/>
                </a:lnTo>
                <a:lnTo>
                  <a:pt x="0" y="35724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600893" y="3398102"/>
            <a:ext cx="2632743" cy="4137167"/>
          </a:xfrm>
          <a:custGeom>
            <a:avLst/>
            <a:gdLst/>
            <a:ahLst/>
            <a:cxnLst/>
            <a:rect l="l" t="t" r="r" b="b"/>
            <a:pathLst>
              <a:path w="2632743" h="4137167">
                <a:moveTo>
                  <a:pt x="0" y="0"/>
                </a:moveTo>
                <a:lnTo>
                  <a:pt x="2632743" y="0"/>
                </a:lnTo>
                <a:lnTo>
                  <a:pt x="2632743" y="4137167"/>
                </a:lnTo>
                <a:lnTo>
                  <a:pt x="0" y="41371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364</Words>
  <Application>Microsoft Office PowerPoint</Application>
  <PresentationFormat>Custom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Space Mono Bold</vt:lpstr>
      <vt:lpstr>Eastman Grotesque Bold</vt:lpstr>
      <vt:lpstr>Kitsch Display</vt:lpstr>
      <vt:lpstr>Space Mono</vt:lpstr>
      <vt:lpstr>Kitsch Display Bold</vt:lpstr>
      <vt:lpstr>Calibri</vt:lpstr>
      <vt:lpstr>Arial</vt:lpstr>
      <vt:lpstr>Office Theme</vt:lpstr>
      <vt:lpstr>Measuring Food &amp; Nutrition Security  in PWD</vt:lpstr>
      <vt:lpstr>Food and Nutrition Security</vt:lpstr>
      <vt:lpstr>Intersectionality between FNS &amp; Disability</vt:lpstr>
      <vt:lpstr>Levels of social &amp; administrative organizations</vt:lpstr>
      <vt:lpstr>Measures of FNS</vt:lpstr>
      <vt:lpstr>Measures of FNS</vt:lpstr>
      <vt:lpstr>Measures of FNS</vt:lpstr>
      <vt:lpstr>Gaps in Measures of FNS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Nutrition Security (FNS)</dc:title>
  <cp:lastModifiedBy>Michelle Sayles</cp:lastModifiedBy>
  <cp:revision>1</cp:revision>
  <dcterms:created xsi:type="dcterms:W3CDTF">2006-08-16T00:00:00Z</dcterms:created>
  <dcterms:modified xsi:type="dcterms:W3CDTF">2024-11-21T19:34:25Z</dcterms:modified>
  <dc:identifier>DAGW7qNWkvk</dc:identifier>
</cp:coreProperties>
</file>