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256" r:id="rId5"/>
    <p:sldId id="258" r:id="rId6"/>
    <p:sldId id="282" r:id="rId7"/>
    <p:sldId id="291" r:id="rId8"/>
    <p:sldId id="292" r:id="rId9"/>
    <p:sldId id="293" r:id="rId10"/>
    <p:sldId id="296" r:id="rId11"/>
    <p:sldId id="298" r:id="rId12"/>
    <p:sldId id="294" r:id="rId13"/>
    <p:sldId id="289" r:id="rId14"/>
    <p:sldId id="30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655" autoAdjust="0"/>
  </p:normalViewPr>
  <p:slideViewPr>
    <p:cSldViewPr snapToGrid="0">
      <p:cViewPr varScale="1">
        <p:scale>
          <a:sx n="95" d="100"/>
          <a:sy n="95" d="100"/>
        </p:scale>
        <p:origin x="78" y="192"/>
      </p:cViewPr>
      <p:guideLst/>
    </p:cSldViewPr>
  </p:slideViewPr>
  <p:outlineViewPr>
    <p:cViewPr>
      <p:scale>
        <a:sx n="33" d="100"/>
        <a:sy n="33" d="100"/>
      </p:scale>
      <p:origin x="0" y="-288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3403" y="29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11/21/2024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11/21/2024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1</a:t>
            </a:fld>
            <a:endParaRPr lang="en-US" dirty="0"/>
          </a:p>
        </p:txBody>
      </p:sp>
    </p:spTree>
    <p:extLst>
      <p:ext uri="{BB962C8B-B14F-4D97-AF65-F5344CB8AC3E}">
        <p14:creationId xmlns:p14="http://schemas.microsoft.com/office/powerpoint/2010/main" val="1778128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barrier that is not discussed enough in this world is how confusing and also how hurtful the daily jargon around food can actually be. As previously stated, processed foods can be incredible tools to help consume nutrient-dense foods. There’s a lot of villainous rhetoric around this right now in the media but ultimately processed foods or protein/mass powders are power players when pain, fatigue, dizziness, joint swelling, weight loss, </a:t>
            </a:r>
            <a:r>
              <a:rPr lang="en-US" dirty="0" err="1"/>
              <a:t>etc</a:t>
            </a:r>
            <a:r>
              <a:rPr lang="en-US" dirty="0"/>
              <a:t> may be occurring. These items are NOT synonymous with being lazy, giving up, taking the easy way out, nor are they harmful in any way. What I see when a person grabs pre-cut veggies? Heck yeah, they’re eating veggies. It’s as simple as that. 90% of </a:t>
            </a:r>
            <a:r>
              <a:rPr lang="en-US" dirty="0" err="1"/>
              <a:t>americans</a:t>
            </a:r>
            <a:r>
              <a:rPr lang="en-US" dirty="0"/>
              <a:t> do not meet the recommended vegetable intake, and 80% does not meet the recommended fruit intake (USDA). Choosing these foods to help increase your consumption is a total power-move. The stigma deserves absolutely none of the power its given. </a:t>
            </a:r>
          </a:p>
        </p:txBody>
      </p:sp>
      <p:sp>
        <p:nvSpPr>
          <p:cNvPr id="4" name="Slide Number Placeholder 3"/>
          <p:cNvSpPr>
            <a:spLocks noGrp="1"/>
          </p:cNvSpPr>
          <p:nvPr>
            <p:ph type="sldNum" sz="quarter" idx="5"/>
          </p:nvPr>
        </p:nvSpPr>
        <p:spPr/>
        <p:txBody>
          <a:bodyPr/>
          <a:lstStyle/>
          <a:p>
            <a:fld id="{22289C57-55D7-40A4-A101-E74FAC7A092B}" type="slidenum">
              <a:rPr lang="en-US" smtClean="0"/>
              <a:t>10</a:t>
            </a:fld>
            <a:endParaRPr lang="en-US" dirty="0"/>
          </a:p>
        </p:txBody>
      </p:sp>
    </p:spTree>
    <p:extLst>
      <p:ext uri="{BB962C8B-B14F-4D97-AF65-F5344CB8AC3E}">
        <p14:creationId xmlns:p14="http://schemas.microsoft.com/office/powerpoint/2010/main" val="192912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such an environment, it’s important to ask yourself, WHAT DOES WELLNESS LOOK LIKE FOR ME? Maybe I’m a little biased as a dietitian, but one of the biggest ways we genuinely and authentically can care for ourselves is through nourishment. It can help manage symptoms and fuel your body, and those are just the physical benefits but it’s important to remember that nourishment extends far beyond the physical benefits. Recognize you are worth the care. Put your proverbial blinders and earmuffs on to the toxic, judgmental messages rampant in the world, and choose what is best for YOU and YOUR BODY. Sometimes we need to hear, “It’s ok to choose these foods. You’re doing great, and I’m proud of you.”</a:t>
            </a:r>
          </a:p>
        </p:txBody>
      </p:sp>
      <p:sp>
        <p:nvSpPr>
          <p:cNvPr id="4" name="Slide Number Placeholder 3"/>
          <p:cNvSpPr>
            <a:spLocks noGrp="1"/>
          </p:cNvSpPr>
          <p:nvPr>
            <p:ph type="sldNum" sz="quarter" idx="5"/>
          </p:nvPr>
        </p:nvSpPr>
        <p:spPr/>
        <p:txBody>
          <a:bodyPr/>
          <a:lstStyle/>
          <a:p>
            <a:fld id="{22289C57-55D7-40A4-A101-E74FAC7A092B}" type="slidenum">
              <a:rPr lang="en-US" smtClean="0"/>
              <a:t>11</a:t>
            </a:fld>
            <a:endParaRPr lang="en-US" dirty="0"/>
          </a:p>
        </p:txBody>
      </p:sp>
    </p:spTree>
    <p:extLst>
      <p:ext uri="{BB962C8B-B14F-4D97-AF65-F5344CB8AC3E}">
        <p14:creationId xmlns:p14="http://schemas.microsoft.com/office/powerpoint/2010/main" val="413554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12</a:t>
            </a:fld>
            <a:endParaRPr lang="en-US" dirty="0"/>
          </a:p>
        </p:txBody>
      </p:sp>
    </p:spTree>
    <p:extLst>
      <p:ext uri="{BB962C8B-B14F-4D97-AF65-F5344CB8AC3E}">
        <p14:creationId xmlns:p14="http://schemas.microsoft.com/office/powerpoint/2010/main" val="702683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2</a:t>
            </a:fld>
            <a:endParaRPr lang="en-US" dirty="0"/>
          </a:p>
        </p:txBody>
      </p:sp>
    </p:spTree>
    <p:extLst>
      <p:ext uri="{BB962C8B-B14F-4D97-AF65-F5344CB8AC3E}">
        <p14:creationId xmlns:p14="http://schemas.microsoft.com/office/powerpoint/2010/main" val="2843954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importantly, your intakes can help influence symptoms for a variety of conditions</a:t>
            </a:r>
          </a:p>
        </p:txBody>
      </p:sp>
      <p:sp>
        <p:nvSpPr>
          <p:cNvPr id="4" name="Slide Number Placeholder 3"/>
          <p:cNvSpPr>
            <a:spLocks noGrp="1"/>
          </p:cNvSpPr>
          <p:nvPr>
            <p:ph type="sldNum" sz="quarter" idx="5"/>
          </p:nvPr>
        </p:nvSpPr>
        <p:spPr/>
        <p:txBody>
          <a:bodyPr/>
          <a:lstStyle/>
          <a:p>
            <a:fld id="{22289C57-55D7-40A4-A101-E74FAC7A092B}" type="slidenum">
              <a:rPr lang="en-US" smtClean="0"/>
              <a:t>3</a:t>
            </a:fld>
            <a:endParaRPr lang="en-US" dirty="0"/>
          </a:p>
        </p:txBody>
      </p:sp>
    </p:spTree>
    <p:extLst>
      <p:ext uri="{BB962C8B-B14F-4D97-AF65-F5344CB8AC3E}">
        <p14:creationId xmlns:p14="http://schemas.microsoft.com/office/powerpoint/2010/main" val="236659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Nutrition can play a large roll in either alleviating or exacerbating symptoms. Diet prescriptions are not a one-size-fits-all tool to utilize. What works for someone may not work for you and vise-versa. I wish I had a magic list of ways to help, but the discussion with your physician must be first and foremost in determine the best course of action. </a:t>
            </a:r>
          </a:p>
        </p:txBody>
      </p:sp>
      <p:sp>
        <p:nvSpPr>
          <p:cNvPr id="4" name="Slide Number Placeholder 3"/>
          <p:cNvSpPr>
            <a:spLocks noGrp="1"/>
          </p:cNvSpPr>
          <p:nvPr>
            <p:ph type="sldNum" sz="quarter" idx="5"/>
          </p:nvPr>
        </p:nvSpPr>
        <p:spPr/>
        <p:txBody>
          <a:bodyPr/>
          <a:lstStyle/>
          <a:p>
            <a:fld id="{22289C57-55D7-40A4-A101-E74FAC7A092B}" type="slidenum">
              <a:rPr lang="en-US" smtClean="0"/>
              <a:t>4</a:t>
            </a:fld>
            <a:endParaRPr lang="en-US" dirty="0"/>
          </a:p>
        </p:txBody>
      </p:sp>
    </p:spTree>
    <p:extLst>
      <p:ext uri="{BB962C8B-B14F-4D97-AF65-F5344CB8AC3E}">
        <p14:creationId xmlns:p14="http://schemas.microsoft.com/office/powerpoint/2010/main" val="4159943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Swelling: depending on the etiology or cause here, sodium is often the most utilized nutrition change</a:t>
            </a:r>
          </a:p>
          <a:p>
            <a:r>
              <a:rPr lang="en-US" dirty="0"/>
              <a:t>Headaches: Proper hydration does not mean only water—some people have a really tough time drinking only water all day long, but coffee, juice, milk can also count as fluids while being mindful of calorie intakes</a:t>
            </a:r>
          </a:p>
        </p:txBody>
      </p:sp>
      <p:sp>
        <p:nvSpPr>
          <p:cNvPr id="4" name="Slide Number Placeholder 3"/>
          <p:cNvSpPr>
            <a:spLocks noGrp="1"/>
          </p:cNvSpPr>
          <p:nvPr>
            <p:ph type="sldNum" sz="quarter" idx="5"/>
          </p:nvPr>
        </p:nvSpPr>
        <p:spPr/>
        <p:txBody>
          <a:bodyPr/>
          <a:lstStyle/>
          <a:p>
            <a:fld id="{22289C57-55D7-40A4-A101-E74FAC7A092B}" type="slidenum">
              <a:rPr lang="en-US" smtClean="0"/>
              <a:t>5</a:t>
            </a:fld>
            <a:endParaRPr lang="en-US" dirty="0"/>
          </a:p>
        </p:txBody>
      </p:sp>
    </p:spTree>
    <p:extLst>
      <p:ext uri="{BB962C8B-B14F-4D97-AF65-F5344CB8AC3E}">
        <p14:creationId xmlns:p14="http://schemas.microsoft.com/office/powerpoint/2010/main" val="1414898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once thought there was a generalized blanket diet for those with GI conditions but what we’re now finding is that trigger foods can greatly vary. </a:t>
            </a:r>
          </a:p>
        </p:txBody>
      </p:sp>
      <p:sp>
        <p:nvSpPr>
          <p:cNvPr id="4" name="Slide Number Placeholder 3"/>
          <p:cNvSpPr>
            <a:spLocks noGrp="1"/>
          </p:cNvSpPr>
          <p:nvPr>
            <p:ph type="sldNum" sz="quarter" idx="5"/>
          </p:nvPr>
        </p:nvSpPr>
        <p:spPr/>
        <p:txBody>
          <a:bodyPr/>
          <a:lstStyle/>
          <a:p>
            <a:fld id="{22289C57-55D7-40A4-A101-E74FAC7A092B}" type="slidenum">
              <a:rPr lang="en-US" smtClean="0"/>
              <a:t>6</a:t>
            </a:fld>
            <a:endParaRPr lang="en-US" dirty="0"/>
          </a:p>
        </p:txBody>
      </p:sp>
    </p:spTree>
    <p:extLst>
      <p:ext uri="{BB962C8B-B14F-4D97-AF65-F5344CB8AC3E}">
        <p14:creationId xmlns:p14="http://schemas.microsoft.com/office/powerpoint/2010/main" val="4117393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term “process foods” gets a lot of scrutiny right now but they exist on a pretty large spectrum. Our society has done a great job of villainizing the concept as though its synonymous with Twinkies, but lacks a lot of nuance. Processed foods are simply foods that are manipulated, and can be as simple as pre-washed or pre-cut products. Processed foods help provide nutrient-dense items when flares occur, pain or fatigue are too much to prepare meals and when you simply want or need the convenience.</a:t>
            </a:r>
          </a:p>
          <a:p>
            <a:endParaRPr lang="en-US" dirty="0"/>
          </a:p>
          <a:p>
            <a:r>
              <a:rPr lang="en-US" dirty="0"/>
              <a:t>The tools you use are just as importance as the foods you’re preparing and consuming in order to help preserve energy  and reduce risk when making a meal feels difficult.</a:t>
            </a:r>
          </a:p>
        </p:txBody>
      </p:sp>
      <p:sp>
        <p:nvSpPr>
          <p:cNvPr id="4" name="Slide Number Placeholder 3"/>
          <p:cNvSpPr>
            <a:spLocks noGrp="1"/>
          </p:cNvSpPr>
          <p:nvPr>
            <p:ph type="sldNum" sz="quarter" idx="5"/>
          </p:nvPr>
        </p:nvSpPr>
        <p:spPr/>
        <p:txBody>
          <a:bodyPr/>
          <a:lstStyle/>
          <a:p>
            <a:fld id="{22289C57-55D7-40A4-A101-E74FAC7A092B}" type="slidenum">
              <a:rPr lang="en-US" smtClean="0"/>
              <a:t>7</a:t>
            </a:fld>
            <a:endParaRPr lang="en-US" dirty="0"/>
          </a:p>
        </p:txBody>
      </p:sp>
    </p:spTree>
    <p:extLst>
      <p:ext uri="{BB962C8B-B14F-4D97-AF65-F5344CB8AC3E}">
        <p14:creationId xmlns:p14="http://schemas.microsoft.com/office/powerpoint/2010/main" val="1464479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8</a:t>
            </a:fld>
            <a:endParaRPr lang="en-US" dirty="0"/>
          </a:p>
        </p:txBody>
      </p:sp>
    </p:spTree>
    <p:extLst>
      <p:ext uri="{BB962C8B-B14F-4D97-AF65-F5344CB8AC3E}">
        <p14:creationId xmlns:p14="http://schemas.microsoft.com/office/powerpoint/2010/main" val="1603372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main barriers to achieving nutritional adequacy is medication interactions. The effectiveness of the medication depends on what it’s competing with for absorption and where in the GI tract competition is </a:t>
            </a:r>
            <a:r>
              <a:rPr lang="en-US" dirty="0" err="1"/>
              <a:t>occuring</a:t>
            </a:r>
            <a:r>
              <a:rPr lang="en-US" dirty="0"/>
              <a:t>, but can overall result in either malabsorption of the nutrient or malabsorption of the med itself. **This is another slide that doesn’t replace medical advice, but if you take one of these meds regularly, it’s important to make sure an open communication is had with your doctor if these nutrients require additional supplementation or limitation.**</a:t>
            </a:r>
          </a:p>
        </p:txBody>
      </p:sp>
      <p:sp>
        <p:nvSpPr>
          <p:cNvPr id="4" name="Slide Number Placeholder 3"/>
          <p:cNvSpPr>
            <a:spLocks noGrp="1"/>
          </p:cNvSpPr>
          <p:nvPr>
            <p:ph type="sldNum" sz="quarter" idx="5"/>
          </p:nvPr>
        </p:nvSpPr>
        <p:spPr/>
        <p:txBody>
          <a:bodyPr/>
          <a:lstStyle/>
          <a:p>
            <a:fld id="{22289C57-55D7-40A4-A101-E74FAC7A092B}" type="slidenum">
              <a:rPr lang="en-US" smtClean="0"/>
              <a:t>9</a:t>
            </a:fld>
            <a:endParaRPr lang="en-US" dirty="0"/>
          </a:p>
        </p:txBody>
      </p:sp>
    </p:spTree>
    <p:extLst>
      <p:ext uri="{BB962C8B-B14F-4D97-AF65-F5344CB8AC3E}">
        <p14:creationId xmlns:p14="http://schemas.microsoft.com/office/powerpoint/2010/main" val="25023938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41918" y="3329790"/>
            <a:ext cx="4941771" cy="3200400"/>
          </a:xfrm>
        </p:spPr>
        <p:txBody>
          <a:bodyPr anchor="ctr">
            <a:noAutofit/>
          </a:bodyPr>
          <a:lstStyle>
            <a:lvl1pPr algn="l">
              <a:defRPr sz="3600" spc="150" baseline="0"/>
            </a:lvl1pPr>
          </a:lstStyle>
          <a:p>
            <a:r>
              <a:rPr lang="en-US" dirty="0"/>
              <a:t>CLICK TO add title</a:t>
            </a:r>
          </a:p>
        </p:txBody>
      </p:sp>
      <p:pic>
        <p:nvPicPr>
          <p:cNvPr id="8" name="Graphic 7">
            <a:extLst>
              <a:ext uri="{FF2B5EF4-FFF2-40B4-BE49-F238E27FC236}">
                <a16:creationId xmlns:a16="http://schemas.microsoft.com/office/drawing/2014/main" id="{A04F1E16-9A84-4D0E-9706-79C396AF6AE6}"/>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a:xfrm>
            <a:off x="838201" y="895350"/>
            <a:ext cx="3247662" cy="1917700"/>
          </a:xfrm>
        </p:spPr>
        <p:txBody>
          <a:bodyPr>
            <a:normAutofit/>
          </a:bodyPr>
          <a:lstStyle>
            <a:lvl1pPr algn="l">
              <a:defRPr lang="en-US" sz="2400" kern="1200" spc="150" baseline="0" dirty="0">
                <a:solidFill>
                  <a:schemeClr val="tx1"/>
                </a:solidFill>
                <a:latin typeface="+mj-lt"/>
                <a:ea typeface="+mj-ea"/>
                <a:cs typeface="+mj-cs"/>
              </a:defRPr>
            </a:lvl1pPr>
          </a:lstStyle>
          <a:p>
            <a:r>
              <a:rPr lang="en-US" dirty="0"/>
              <a:t>CLICK TO add title</a:t>
            </a:r>
          </a:p>
        </p:txBody>
      </p:sp>
      <p:sp>
        <p:nvSpPr>
          <p:cNvPr id="3" name="Content Placeholder 3">
            <a:extLst>
              <a:ext uri="{FF2B5EF4-FFF2-40B4-BE49-F238E27FC236}">
                <a16:creationId xmlns:a16="http://schemas.microsoft.com/office/drawing/2014/main" id="{A14C3057-3BCC-F9A2-98D8-17DDB36F1823}"/>
              </a:ext>
            </a:extLst>
          </p:cNvPr>
          <p:cNvSpPr>
            <a:spLocks noGrp="1"/>
          </p:cNvSpPr>
          <p:nvPr>
            <p:ph sz="half" idx="16" hasCustomPrompt="1"/>
          </p:nvPr>
        </p:nvSpPr>
        <p:spPr>
          <a:xfrm>
            <a:off x="838200" y="2813049"/>
            <a:ext cx="3247662" cy="3238499"/>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52144"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4216396" y="895927"/>
            <a:ext cx="7137404" cy="5115889"/>
          </a:xfrm>
        </p:spPr>
        <p:txBody>
          <a:bodyPr>
            <a:normAutofit/>
          </a:bodyPr>
          <a:lstStyle>
            <a:lvl1pPr marL="0" indent="0" algn="ctr">
              <a:buNone/>
              <a:defRPr sz="2000"/>
            </a:lvl1pPr>
          </a:lstStyle>
          <a:p>
            <a:r>
              <a:rPr lang="en-US"/>
              <a:t>Click icon to add table</a:t>
            </a:r>
            <a:endParaRPr lang="en-US" dirty="0"/>
          </a:p>
        </p:txBody>
      </p:sp>
      <p:sp>
        <p:nvSpPr>
          <p:cNvPr id="10" name="Footer Placeholder 4">
            <a:extLst>
              <a:ext uri="{FF2B5EF4-FFF2-40B4-BE49-F238E27FC236}">
                <a16:creationId xmlns:a16="http://schemas.microsoft.com/office/drawing/2014/main" id="{5F91997C-538B-C8B9-14D7-31A1932F69C3}"/>
              </a:ext>
            </a:extLst>
          </p:cNvPr>
          <p:cNvSpPr>
            <a:spLocks noGrp="1"/>
          </p:cNvSpPr>
          <p:nvPr>
            <p:ph type="ftr" sz="quarter" idx="11"/>
          </p:nvPr>
        </p:nvSpPr>
        <p:spPr>
          <a:xfrm>
            <a:off x="731615" y="6356349"/>
            <a:ext cx="3819228" cy="365125"/>
          </a:xfrm>
        </p:spPr>
        <p:txBody>
          <a:bodyPr/>
          <a:lstStyle>
            <a:lvl1pPr algn="l">
              <a:defRPr sz="900"/>
            </a:lvl1pPr>
          </a:lstStyle>
          <a:p>
            <a:r>
              <a:rPr lang="en-US" dirty="0"/>
              <a:t>PRESENTATION TITLE</a:t>
            </a:r>
          </a:p>
        </p:txBody>
      </p:sp>
      <p:sp>
        <p:nvSpPr>
          <p:cNvPr id="11" name="Slide Number Placeholder 5">
            <a:extLst>
              <a:ext uri="{FF2B5EF4-FFF2-40B4-BE49-F238E27FC236}">
                <a16:creationId xmlns:a16="http://schemas.microsoft.com/office/drawing/2014/main" id="{1F777EF4-982E-9337-7E82-31DC723C1273}"/>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grpSp>
        <p:nvGrpSpPr>
          <p:cNvPr id="14" name="Group 13">
            <a:extLst>
              <a:ext uri="{FF2B5EF4-FFF2-40B4-BE49-F238E27FC236}">
                <a16:creationId xmlns:a16="http://schemas.microsoft.com/office/drawing/2014/main" id="{E34303BA-AFB6-0E22-486F-785994E3B7B1}"/>
              </a:ext>
              <a:ext uri="{C183D7F6-B498-43B3-948B-1728B52AA6E4}">
                <adec:decorative xmlns:adec="http://schemas.microsoft.com/office/drawing/2017/decorative" val="1"/>
              </a:ext>
            </a:extLst>
          </p:cNvPr>
          <p:cNvGrpSpPr/>
          <p:nvPr userDrawn="1"/>
        </p:nvGrpSpPr>
        <p:grpSpPr>
          <a:xfrm>
            <a:off x="0" y="0"/>
            <a:ext cx="2327564" cy="1505528"/>
            <a:chOff x="0" y="0"/>
            <a:chExt cx="2238376" cy="3105150"/>
          </a:xfrm>
        </p:grpSpPr>
        <p:cxnSp>
          <p:nvCxnSpPr>
            <p:cNvPr id="15" name="Straight Connector 14">
              <a:extLst>
                <a:ext uri="{FF2B5EF4-FFF2-40B4-BE49-F238E27FC236}">
                  <a16:creationId xmlns:a16="http://schemas.microsoft.com/office/drawing/2014/main" id="{F66E3A08-02EB-7B54-5089-E7A7F19FD725}"/>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14F9BE5-00B2-ADDF-771C-AB098B36C820}"/>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2808163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838200" y="337192"/>
            <a:ext cx="5655197" cy="1997867"/>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838200" y="2705177"/>
            <a:ext cx="5733772" cy="448990"/>
          </a:xfrm>
        </p:spPr>
        <p:txBody>
          <a:bodyPr anchor="ctr">
            <a:no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hasCustomPrompt="1"/>
          </p:nvPr>
        </p:nvSpPr>
        <p:spPr>
          <a:xfrm>
            <a:off x="838199" y="3154166"/>
            <a:ext cx="5733773" cy="3032733"/>
          </a:xfrm>
        </p:spPr>
        <p:txBody>
          <a:bodyPr>
            <a:normAutofit/>
          </a:bodyPr>
          <a:lstStyle>
            <a:lvl1pPr marL="285750" indent="-285750">
              <a:lnSpc>
                <a:spcPct val="100000"/>
              </a:lnSpc>
              <a:buFont typeface="Arial" panose="020B0604020202020204" pitchFamily="34" charset="0"/>
              <a:buChar char="•"/>
              <a:defRPr sz="1800" spc="50" baseline="0"/>
            </a:lvl1pPr>
            <a:lvl2pPr marL="742950" indent="-285750">
              <a:lnSpc>
                <a:spcPct val="100000"/>
              </a:lnSpc>
              <a:buFont typeface="Arial" panose="020B0604020202020204" pitchFamily="34" charset="0"/>
              <a:buChar char="•"/>
              <a:defRPr sz="1800" spc="50" baseline="0"/>
            </a:lvl2pPr>
            <a:lvl3pPr marL="1200150" indent="-285750">
              <a:lnSpc>
                <a:spcPct val="100000"/>
              </a:lnSpc>
              <a:buFont typeface="Arial" panose="020B0604020202020204" pitchFamily="34" charset="0"/>
              <a:buChar char="•"/>
              <a:defRPr sz="1800" spc="50" baseline="0"/>
            </a:lvl3pPr>
            <a:lvl4pPr marL="1657350" indent="-285750">
              <a:lnSpc>
                <a:spcPct val="100000"/>
              </a:lnSpc>
              <a:buFont typeface="Arial" panose="020B0604020202020204" pitchFamily="34" charset="0"/>
              <a:buChar char="•"/>
              <a:defRPr sz="1800" spc="50" baseline="0"/>
            </a:lvl4pPr>
            <a:lvl5pPr marL="2114550" indent="-285750">
              <a:lnSpc>
                <a:spcPct val="100000"/>
              </a:lnSpc>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887108" y="2705177"/>
            <a:ext cx="3943627" cy="448989"/>
          </a:xfrm>
        </p:spPr>
        <p:txBody>
          <a:bodyPr anchor="ctr">
            <a:no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7" name="Content Placeholder 3">
            <a:extLst>
              <a:ext uri="{FF2B5EF4-FFF2-40B4-BE49-F238E27FC236}">
                <a16:creationId xmlns:a16="http://schemas.microsoft.com/office/drawing/2014/main" id="{0120DFF5-B64A-9744-4500-1D7BBA19BF1C}"/>
              </a:ext>
            </a:extLst>
          </p:cNvPr>
          <p:cNvSpPr>
            <a:spLocks noGrp="1"/>
          </p:cNvSpPr>
          <p:nvPr>
            <p:ph sz="half" idx="14" hasCustomPrompt="1"/>
          </p:nvPr>
        </p:nvSpPr>
        <p:spPr>
          <a:xfrm>
            <a:off x="7887107" y="3164867"/>
            <a:ext cx="3943627" cy="3032733"/>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52144"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a:xfrm>
            <a:off x="843986" y="6356350"/>
            <a:ext cx="4114800" cy="365125"/>
          </a:xfrm>
        </p:spPr>
        <p:txBody>
          <a:bodyPr/>
          <a:lstStyle>
            <a:lvl1pPr algn="l">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3" name="Graphic 12">
            <a:extLst>
              <a:ext uri="{FF2B5EF4-FFF2-40B4-BE49-F238E27FC236}">
                <a16:creationId xmlns:a16="http://schemas.microsoft.com/office/drawing/2014/main" id="{E0588715-35AD-8BE1-A5FC-E28BDD3854A6}"/>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8645" t="319" r="28732" b="73496"/>
          <a:stretch/>
        </p:blipFill>
        <p:spPr>
          <a:xfrm rot="10800000" flipH="1">
            <a:off x="6308436" y="-11"/>
            <a:ext cx="5883564" cy="236642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Ref idx="1001">
        <a:schemeClr val="bg1"/>
      </p:bgRef>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44E9C70-0200-3C21-7766-CB9EA5FBFA88}"/>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1" name="Straight Connector 10">
              <a:extLst>
                <a:ext uri="{FF2B5EF4-FFF2-40B4-BE49-F238E27FC236}">
                  <a16:creationId xmlns:a16="http://schemas.microsoft.com/office/drawing/2014/main" id="{1D5E4B16-2071-DEE9-BE53-F35AFBEFCA57}"/>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CB2B071-0355-D550-18A8-9D515CA1698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a:xfrm>
            <a:off x="838200" y="353550"/>
            <a:ext cx="10515600" cy="1325563"/>
          </a:xfrm>
        </p:spPr>
        <p:txBody>
          <a:bodyPr anchor="b">
            <a:normAutofit/>
          </a:bodyPr>
          <a:lstStyle>
            <a:lvl1pPr algn="ctr">
              <a:defRPr lang="en-US" sz="2800" kern="1200" spc="150" baseline="0" dirty="0">
                <a:solidFill>
                  <a:schemeClr val="tx1"/>
                </a:solidFill>
                <a:latin typeface="+mj-lt"/>
                <a:ea typeface="+mj-ea"/>
                <a:cs typeface="+mj-cs"/>
              </a:defRPr>
            </a:lvl1pPr>
          </a:lstStyle>
          <a:p>
            <a:r>
              <a:rPr lang="en-US" dirty="0"/>
              <a:t>CLICK TO add title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570963"/>
          </a:xfrm>
        </p:spPr>
        <p:txBody>
          <a:bodyPr>
            <a:normAutofit/>
          </a:bodyPr>
          <a:lstStyle>
            <a:lvl1pPr marL="0" indent="0" algn="ctr">
              <a:buNone/>
              <a:defRPr sz="2000"/>
            </a:lvl1pPr>
          </a:lstStyle>
          <a:p>
            <a:r>
              <a:rPr lang="en-US"/>
              <a:t>Click icon to add table</a:t>
            </a:r>
            <a:endParaRPr lang="en-US" dirty="0"/>
          </a:p>
        </p:txBody>
      </p:sp>
      <p:sp>
        <p:nvSpPr>
          <p:cNvPr id="6" name="Footer Placeholder 4">
            <a:extLst>
              <a:ext uri="{FF2B5EF4-FFF2-40B4-BE49-F238E27FC236}">
                <a16:creationId xmlns:a16="http://schemas.microsoft.com/office/drawing/2014/main" id="{BFB554B2-4C33-2975-9F27-94B8AE71DF13}"/>
              </a:ext>
            </a:extLst>
          </p:cNvPr>
          <p:cNvSpPr>
            <a:spLocks noGrp="1"/>
          </p:cNvSpPr>
          <p:nvPr>
            <p:ph type="ftr" sz="quarter" idx="11"/>
          </p:nvPr>
        </p:nvSpPr>
        <p:spPr>
          <a:xfrm>
            <a:off x="838200" y="6356349"/>
            <a:ext cx="3819228" cy="365125"/>
          </a:xfrm>
        </p:spPr>
        <p:txBody>
          <a:bodyPr/>
          <a:lstStyle>
            <a:lvl1pPr algn="l">
              <a:defRPr sz="900"/>
            </a:lvl1pPr>
          </a:lstStyle>
          <a:p>
            <a:r>
              <a:rPr lang="en-US" dirty="0"/>
              <a:t>PRESENTATION TITLE</a:t>
            </a:r>
          </a:p>
        </p:txBody>
      </p:sp>
      <p:sp>
        <p:nvSpPr>
          <p:cNvPr id="7" name="Slide Number Placeholder 5">
            <a:extLst>
              <a:ext uri="{FF2B5EF4-FFF2-40B4-BE49-F238E27FC236}">
                <a16:creationId xmlns:a16="http://schemas.microsoft.com/office/drawing/2014/main" id="{503C6776-E983-2BA3-1054-75996FE0FD22}"/>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add title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hasCustomPrompt="1"/>
          </p:nvPr>
        </p:nvSpPr>
        <p:spPr>
          <a:xfrm>
            <a:off x="4267200" y="3238103"/>
            <a:ext cx="4179570" cy="2850181"/>
          </a:xfrm>
        </p:spPr>
        <p:txBody>
          <a:bodyPr>
            <a:normAutofit/>
          </a:bodyPr>
          <a:lstStyle>
            <a:lvl1pPr marL="0" indent="0" algn="l">
              <a:lnSpc>
                <a:spcPct val="150000"/>
              </a:lnSpc>
              <a:buNone/>
              <a:defRPr sz="18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pic>
        <p:nvPicPr>
          <p:cNvPr id="6" name="Graphic 5">
            <a:extLst>
              <a:ext uri="{FF2B5EF4-FFF2-40B4-BE49-F238E27FC236}">
                <a16:creationId xmlns:a16="http://schemas.microsoft.com/office/drawing/2014/main" id="{ED3361C9-310A-4255-A94E-B77588962DA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4267200" y="6356350"/>
            <a:ext cx="4179570" cy="365125"/>
          </a:xfrm>
        </p:spPr>
        <p:txBody>
          <a:bodyPr/>
          <a:lstStyle>
            <a:lvl1pPr algn="l">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4229100" y="0"/>
            <a:ext cx="7962901"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dirty="0"/>
              <a:t>CLICK TO add title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hasCustomPrompt="1"/>
          </p:nvPr>
        </p:nvSpPr>
        <p:spPr>
          <a:xfrm>
            <a:off x="1333500" y="2674013"/>
            <a:ext cx="2895600" cy="3269589"/>
          </a:xfrm>
        </p:spPr>
        <p:txBody>
          <a:bodyPr>
            <a:normAutofit/>
          </a:bodyPr>
          <a:lstStyle>
            <a:lvl1pPr marL="0" indent="0">
              <a:lnSpc>
                <a:spcPct val="140000"/>
              </a:lnSpc>
              <a:spcBef>
                <a:spcPts val="1000"/>
              </a:spcBef>
              <a:buNone/>
              <a:defRPr sz="1800">
                <a:solidFill>
                  <a:schemeClr val="bg1"/>
                </a:solidFill>
              </a:defRPr>
            </a:lvl1pPr>
            <a:lvl2pPr marL="457200" indent="0">
              <a:lnSpc>
                <a:spcPct val="140000"/>
              </a:lnSpc>
              <a:spcBef>
                <a:spcPts val="1000"/>
              </a:spcBef>
              <a:buNone/>
              <a:defRPr sz="1800">
                <a:solidFill>
                  <a:schemeClr val="bg1"/>
                </a:solidFill>
              </a:defRPr>
            </a:lvl2pPr>
            <a:lvl3pPr marL="914400" indent="0">
              <a:lnSpc>
                <a:spcPct val="140000"/>
              </a:lnSpc>
              <a:spcBef>
                <a:spcPts val="1000"/>
              </a:spcBef>
              <a:buNone/>
              <a:defRPr sz="1800">
                <a:solidFill>
                  <a:schemeClr val="bg1"/>
                </a:solidFill>
              </a:defRPr>
            </a:lvl3pPr>
            <a:lvl4pPr marL="1371600" indent="0">
              <a:lnSpc>
                <a:spcPct val="140000"/>
              </a:lnSpc>
              <a:spcBef>
                <a:spcPts val="1000"/>
              </a:spcBef>
              <a:buNone/>
              <a:defRPr sz="1800">
                <a:solidFill>
                  <a:schemeClr val="bg1"/>
                </a:solidFill>
              </a:defRPr>
            </a:lvl4pPr>
            <a:lvl5pPr marL="1828800" indent="0">
              <a:lnSpc>
                <a:spcPct val="140000"/>
              </a:lnSpc>
              <a:spcBef>
                <a:spcPts val="1000"/>
              </a:spcBef>
              <a:buNone/>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1333500" y="6356349"/>
            <a:ext cx="3819228" cy="365125"/>
          </a:xfrm>
        </p:spPr>
        <p:txBody>
          <a:bodyPr/>
          <a:lstStyle>
            <a:lvl1pPr algn="l">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487018"/>
            <a:ext cx="4179570" cy="3377354"/>
          </a:xfrm>
        </p:spPr>
        <p:txBody>
          <a:bodyPr anchor="b">
            <a:noAutofit/>
          </a:bodyPr>
          <a:lstStyle>
            <a:lvl1pPr algn="l">
              <a:defRPr sz="3600" spc="150" baseline="0">
                <a:solidFill>
                  <a:schemeClr val="tx1"/>
                </a:solidFill>
              </a:defRPr>
            </a:lvl1pPr>
          </a:lstStyle>
          <a:p>
            <a:r>
              <a:rPr lang="en-US" dirty="0"/>
              <a:t>CLICK TO add title</a:t>
            </a:r>
          </a:p>
        </p:txBody>
      </p:sp>
      <p:grpSp>
        <p:nvGrpSpPr>
          <p:cNvPr id="4" name="Group 3">
            <a:extLst>
              <a:ext uri="{FF2B5EF4-FFF2-40B4-BE49-F238E27FC236}">
                <a16:creationId xmlns:a16="http://schemas.microsoft.com/office/drawing/2014/main" id="{4A96E214-6A61-C8A7-B1DB-C8C260C13441}"/>
              </a:ext>
              <a:ext uri="{C183D7F6-B498-43B3-948B-1728B52AA6E4}">
                <adec:decorative xmlns:adec="http://schemas.microsoft.com/office/drawing/2017/decorative" val="1"/>
              </a:ext>
            </a:extLst>
          </p:cNvPr>
          <p:cNvGrpSpPr/>
          <p:nvPr userDrawn="1"/>
        </p:nvGrpSpPr>
        <p:grpSpPr>
          <a:xfrm>
            <a:off x="0" y="0"/>
            <a:ext cx="6557818" cy="6858000"/>
            <a:chOff x="0" y="0"/>
            <a:chExt cx="4762501" cy="5186363"/>
          </a:xfrm>
        </p:grpSpPr>
        <p:cxnSp>
          <p:nvCxnSpPr>
            <p:cNvPr id="5" name="Straight Connector 4">
              <a:extLst>
                <a:ext uri="{FF2B5EF4-FFF2-40B4-BE49-F238E27FC236}">
                  <a16:creationId xmlns:a16="http://schemas.microsoft.com/office/drawing/2014/main" id="{A18BC1BC-99D6-D9F4-19F9-AAE722E2AE61}"/>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816F797-248B-2C75-29B9-DB65A809D47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8250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487680"/>
            <a:ext cx="4179570" cy="3376691"/>
          </a:xfrm>
        </p:spPr>
        <p:txBody>
          <a:bodyPr anchor="b">
            <a:noAutofit/>
          </a:bodyPr>
          <a:lstStyle>
            <a:lvl1pPr algn="l">
              <a:defRPr sz="3600" spc="150" baseline="0">
                <a:solidFill>
                  <a:schemeClr val="bg1"/>
                </a:solidFill>
              </a:defRPr>
            </a:lvl1pPr>
          </a:lstStyle>
          <a:p>
            <a:r>
              <a:rPr lang="en-US" dirty="0"/>
              <a:t>CLICK TO add title</a:t>
            </a:r>
          </a:p>
        </p:txBody>
      </p:sp>
      <p:cxnSp>
        <p:nvCxnSpPr>
          <p:cNvPr id="7" name="Straight Connector 6">
            <a:extLst>
              <a:ext uri="{FF2B5EF4-FFF2-40B4-BE49-F238E27FC236}">
                <a16:creationId xmlns:a16="http://schemas.microsoft.com/office/drawing/2014/main" id="{5D8E94DD-0F7B-3F92-58EA-5F06D557BF40}"/>
              </a:ext>
              <a:ext uri="{C183D7F6-B498-43B3-948B-1728B52AA6E4}">
                <adec:decorative xmlns:adec="http://schemas.microsoft.com/office/drawing/2017/decorative" val="1"/>
              </a:ext>
            </a:extLst>
          </p:cNvPr>
          <p:cNvCxnSpPr>
            <a:cxnSpLocks/>
          </p:cNvCxnSpPr>
          <p:nvPr userDrawn="1"/>
        </p:nvCxnSpPr>
        <p:spPr>
          <a:xfrm>
            <a:off x="3990667" y="0"/>
            <a:ext cx="1126278" cy="251229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Picture Placeholder 8">
            <a:extLst>
              <a:ext uri="{FF2B5EF4-FFF2-40B4-BE49-F238E27FC236}">
                <a16:creationId xmlns:a16="http://schemas.microsoft.com/office/drawing/2014/main" id="{419F5397-34DB-BC88-ADF5-AA470A06FE50}"/>
              </a:ext>
            </a:extLst>
          </p:cNvPr>
          <p:cNvSpPr>
            <a:spLocks noGrp="1"/>
          </p:cNvSpPr>
          <p:nvPr>
            <p:ph type="pic" sz="quarter" idx="10"/>
          </p:nvPr>
        </p:nvSpPr>
        <p:spPr>
          <a:xfrm>
            <a:off x="0" y="-5080"/>
            <a:ext cx="6576291" cy="6872605"/>
          </a:xfrm>
          <a:custGeom>
            <a:avLst/>
            <a:gdLst>
              <a:gd name="connsiteX0" fmla="*/ 0 w 6576291"/>
              <a:gd name="connsiteY0" fmla="*/ 0 h 6867525"/>
              <a:gd name="connsiteX1" fmla="*/ 6576291 w 6576291"/>
              <a:gd name="connsiteY1" fmla="*/ 0 h 6867525"/>
              <a:gd name="connsiteX2" fmla="*/ 6576291 w 6576291"/>
              <a:gd name="connsiteY2" fmla="*/ 6867525 h 6867525"/>
              <a:gd name="connsiteX3" fmla="*/ 0 w 6576291"/>
              <a:gd name="connsiteY3" fmla="*/ 6867525 h 6867525"/>
              <a:gd name="connsiteX4" fmla="*/ 0 w 6576291"/>
              <a:gd name="connsiteY4" fmla="*/ 0 h 6867525"/>
              <a:gd name="connsiteX0" fmla="*/ 0 w 6576291"/>
              <a:gd name="connsiteY0" fmla="*/ 5080 h 6872605"/>
              <a:gd name="connsiteX1" fmla="*/ 3604491 w 6576291"/>
              <a:gd name="connsiteY1" fmla="*/ 0 h 6872605"/>
              <a:gd name="connsiteX2" fmla="*/ 6576291 w 6576291"/>
              <a:gd name="connsiteY2" fmla="*/ 6872605 h 6872605"/>
              <a:gd name="connsiteX3" fmla="*/ 0 w 6576291"/>
              <a:gd name="connsiteY3" fmla="*/ 6872605 h 6872605"/>
              <a:gd name="connsiteX4" fmla="*/ 0 w 6576291"/>
              <a:gd name="connsiteY4" fmla="*/ 5080 h 6872605"/>
              <a:gd name="connsiteX0" fmla="*/ 0 w 6576291"/>
              <a:gd name="connsiteY0" fmla="*/ 0 h 6867525"/>
              <a:gd name="connsiteX1" fmla="*/ 3624811 w 6576291"/>
              <a:gd name="connsiteY1" fmla="*/ 10160 h 6867525"/>
              <a:gd name="connsiteX2" fmla="*/ 6576291 w 6576291"/>
              <a:gd name="connsiteY2" fmla="*/ 6867525 h 6867525"/>
              <a:gd name="connsiteX3" fmla="*/ 0 w 6576291"/>
              <a:gd name="connsiteY3" fmla="*/ 6867525 h 6867525"/>
              <a:gd name="connsiteX4" fmla="*/ 0 w 6576291"/>
              <a:gd name="connsiteY4" fmla="*/ 0 h 6867525"/>
              <a:gd name="connsiteX0" fmla="*/ 0 w 6576291"/>
              <a:gd name="connsiteY0" fmla="*/ 5080 h 6872605"/>
              <a:gd name="connsiteX1" fmla="*/ 3629891 w 6576291"/>
              <a:gd name="connsiteY1" fmla="*/ 0 h 6872605"/>
              <a:gd name="connsiteX2" fmla="*/ 6576291 w 6576291"/>
              <a:gd name="connsiteY2" fmla="*/ 6872605 h 6872605"/>
              <a:gd name="connsiteX3" fmla="*/ 0 w 6576291"/>
              <a:gd name="connsiteY3" fmla="*/ 6872605 h 6872605"/>
              <a:gd name="connsiteX4" fmla="*/ 0 w 6576291"/>
              <a:gd name="connsiteY4" fmla="*/ 5080 h 6872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76291" h="6872605">
                <a:moveTo>
                  <a:pt x="0" y="5080"/>
                </a:moveTo>
                <a:lnTo>
                  <a:pt x="3629891" y="0"/>
                </a:lnTo>
                <a:lnTo>
                  <a:pt x="6576291" y="6872605"/>
                </a:lnTo>
                <a:lnTo>
                  <a:pt x="0" y="6872605"/>
                </a:lnTo>
                <a:lnTo>
                  <a:pt x="0" y="5080"/>
                </a:lnTo>
                <a:close/>
              </a:path>
            </a:pathLst>
          </a:custGeom>
        </p:spPr>
        <p:txBody>
          <a:bodyPr lIns="182880" tIns="182880" bIns="91440">
            <a:normAutofit/>
          </a:bodyPr>
          <a:lstStyle>
            <a:lvl1pPr marL="0" indent="0">
              <a:buNone/>
              <a:defRPr sz="20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375401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22318" y="268360"/>
            <a:ext cx="7288282" cy="2121177"/>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3" name="Content Placeholder 3">
            <a:extLst>
              <a:ext uri="{FF2B5EF4-FFF2-40B4-BE49-F238E27FC236}">
                <a16:creationId xmlns:a16="http://schemas.microsoft.com/office/drawing/2014/main" id="{EAC9D25F-5B3D-F5B2-5D02-C6BC6AA8987B}"/>
              </a:ext>
            </a:extLst>
          </p:cNvPr>
          <p:cNvSpPr>
            <a:spLocks noGrp="1"/>
          </p:cNvSpPr>
          <p:nvPr>
            <p:ph sz="half" idx="2" hasCustomPrompt="1"/>
          </p:nvPr>
        </p:nvSpPr>
        <p:spPr>
          <a:xfrm>
            <a:off x="1322388" y="2763078"/>
            <a:ext cx="7288212" cy="3407051"/>
          </a:xfrm>
        </p:spPr>
        <p:txBody>
          <a:bodyPr>
            <a:normAutofit/>
          </a:bodyPr>
          <a:lstStyle>
            <a:lvl1pPr marL="0" indent="0">
              <a:lnSpc>
                <a:spcPct val="100000"/>
              </a:lnSpc>
              <a:buFont typeface="Arial" panose="020B0604020202020204" pitchFamily="34" charset="0"/>
              <a:buNone/>
              <a:defRPr sz="1800" b="1"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9" name="Group 8">
            <a:extLst>
              <a:ext uri="{FF2B5EF4-FFF2-40B4-BE49-F238E27FC236}">
                <a16:creationId xmlns:a16="http://schemas.microsoft.com/office/drawing/2014/main" id="{18E16CF1-2502-F2F0-2C27-2DD7979033E2}"/>
              </a:ext>
              <a:ext uri="{C183D7F6-B498-43B3-948B-1728B52AA6E4}">
                <adec:decorative xmlns:adec="http://schemas.microsoft.com/office/drawing/2017/decorative" val="1"/>
              </a:ext>
            </a:extLst>
          </p:cNvPr>
          <p:cNvGrpSpPr/>
          <p:nvPr userDrawn="1"/>
        </p:nvGrpSpPr>
        <p:grpSpPr>
          <a:xfrm>
            <a:off x="9096374" y="-25401"/>
            <a:ext cx="3095625" cy="6883401"/>
            <a:chOff x="9096375" y="-25401"/>
            <a:chExt cx="3095625" cy="6883401"/>
          </a:xfrm>
        </p:grpSpPr>
        <p:cxnSp>
          <p:nvCxnSpPr>
            <p:cNvPr id="10" name="Straight Connector 9">
              <a:extLst>
                <a:ext uri="{FF2B5EF4-FFF2-40B4-BE49-F238E27FC236}">
                  <a16:creationId xmlns:a16="http://schemas.microsoft.com/office/drawing/2014/main" id="{6322A6FB-333C-65AE-23D8-08BCEA174D43}"/>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2BB247-4598-A983-DEBF-6F042C1DB0BC}"/>
                </a:ext>
              </a:extLst>
            </p:cNvPr>
            <p:cNvCxnSpPr>
              <a:cxnSpLocks/>
            </p:cNvCxnSpPr>
            <p:nvPr userDrawn="1"/>
          </p:nvCxnSpPr>
          <p:spPr>
            <a:xfrm flipH="1">
              <a:off x="9381744" y="-25401"/>
              <a:ext cx="2810256" cy="68834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a:extLst>
              <a:ext uri="{FF2B5EF4-FFF2-40B4-BE49-F238E27FC236}">
                <a16:creationId xmlns:a16="http://schemas.microsoft.com/office/drawing/2014/main" id="{34E84FEE-D475-A71D-7996-5925602ECF9A}"/>
              </a:ext>
              <a:ext uri="{C183D7F6-B498-43B3-948B-1728B52AA6E4}">
                <adec:decorative xmlns:adec="http://schemas.microsoft.com/office/drawing/2017/decorative" val="1"/>
              </a:ext>
            </a:extLst>
          </p:cNvPr>
          <p:cNvCxnSpPr>
            <a:cxnSpLocks/>
          </p:cNvCxnSpPr>
          <p:nvPr userDrawn="1"/>
        </p:nvCxnSpPr>
        <p:spPr>
          <a:xfrm rot="10800000" flipH="1">
            <a:off x="-1" y="-25403"/>
            <a:ext cx="1210573" cy="20481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7459776D-4049-CB00-C321-0627C169BC51}"/>
              </a:ext>
            </a:extLst>
          </p:cNvPr>
          <p:cNvSpPr>
            <a:spLocks noGrp="1"/>
          </p:cNvSpPr>
          <p:nvPr>
            <p:ph type="ftr" sz="quarter" idx="11"/>
          </p:nvPr>
        </p:nvSpPr>
        <p:spPr>
          <a:xfrm>
            <a:off x="1333500" y="6356349"/>
            <a:ext cx="3819228" cy="365125"/>
          </a:xfrm>
        </p:spPr>
        <p:txBody>
          <a:bodyPr/>
          <a:lstStyle>
            <a:lvl1pPr algn="l">
              <a:defRPr sz="900"/>
            </a:lvl1pPr>
          </a:lstStyle>
          <a:p>
            <a:r>
              <a:rPr lang="en-US" dirty="0"/>
              <a:t>PRESENTATION TITLE</a:t>
            </a:r>
          </a:p>
        </p:txBody>
      </p:sp>
      <p:sp>
        <p:nvSpPr>
          <p:cNvPr id="16" name="Slide Number Placeholder 5">
            <a:extLst>
              <a:ext uri="{FF2B5EF4-FFF2-40B4-BE49-F238E27FC236}">
                <a16:creationId xmlns:a16="http://schemas.microsoft.com/office/drawing/2014/main" id="{EDE114AF-34C6-A062-7340-858BC27DA264}"/>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4249735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406400"/>
            <a:ext cx="4179570" cy="3457971"/>
          </a:xfrm>
        </p:spPr>
        <p:txBody>
          <a:bodyPr anchor="b">
            <a:noAutofit/>
          </a:bodyPr>
          <a:lstStyle>
            <a:lvl1pPr algn="l">
              <a:defRPr sz="3600" spc="150" baseline="0">
                <a:solidFill>
                  <a:schemeClr val="bg1"/>
                </a:solidFill>
              </a:defRPr>
            </a:lvl1pPr>
          </a:lstStyle>
          <a:p>
            <a:r>
              <a:rPr lang="en-US" dirty="0"/>
              <a:t>CLICK TO add title</a:t>
            </a:r>
          </a:p>
        </p:txBody>
      </p:sp>
      <p:pic>
        <p:nvPicPr>
          <p:cNvPr id="4" name="Graphic 3">
            <a:extLst>
              <a:ext uri="{FF2B5EF4-FFF2-40B4-BE49-F238E27FC236}">
                <a16:creationId xmlns:a16="http://schemas.microsoft.com/office/drawing/2014/main" id="{5E045004-3604-59DC-13E0-7A0B2DF78C4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440329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accent1"/>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955F7B05-9431-1FBA-415D-6CF2DF562B97}"/>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093633" cy="3912394"/>
          </a:xfrm>
          <a:prstGeom prst="rect">
            <a:avLst/>
          </a:prstGeom>
        </p:spPr>
      </p:pic>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568961"/>
            <a:ext cx="8420100" cy="1780860"/>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97255"/>
            <a:ext cx="3924300" cy="464499"/>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7" name="Content Placeholder 3">
            <a:extLst>
              <a:ext uri="{FF2B5EF4-FFF2-40B4-BE49-F238E27FC236}">
                <a16:creationId xmlns:a16="http://schemas.microsoft.com/office/drawing/2014/main" id="{07FF22E3-5928-787E-B062-FA18127D3BD9}"/>
              </a:ext>
            </a:extLst>
          </p:cNvPr>
          <p:cNvSpPr>
            <a:spLocks noGrp="1"/>
          </p:cNvSpPr>
          <p:nvPr>
            <p:ph sz="half" idx="13" hasCustomPrompt="1"/>
          </p:nvPr>
        </p:nvSpPr>
        <p:spPr>
          <a:xfrm>
            <a:off x="2933700" y="3251596"/>
            <a:ext cx="3943627" cy="3234264"/>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97255"/>
            <a:ext cx="3943627" cy="464499"/>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9" name="Content Placeholder 3">
            <a:extLst>
              <a:ext uri="{FF2B5EF4-FFF2-40B4-BE49-F238E27FC236}">
                <a16:creationId xmlns:a16="http://schemas.microsoft.com/office/drawing/2014/main" id="{178E4D0B-96F1-45F3-6B2A-5FA31A37257F}"/>
              </a:ext>
            </a:extLst>
          </p:cNvPr>
          <p:cNvSpPr>
            <a:spLocks noGrp="1"/>
          </p:cNvSpPr>
          <p:nvPr>
            <p:ph sz="half" idx="14" hasCustomPrompt="1"/>
          </p:nvPr>
        </p:nvSpPr>
        <p:spPr>
          <a:xfrm>
            <a:off x="7410173" y="3251595"/>
            <a:ext cx="3943627" cy="3234264"/>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4">
            <a:extLst>
              <a:ext uri="{FF2B5EF4-FFF2-40B4-BE49-F238E27FC236}">
                <a16:creationId xmlns:a16="http://schemas.microsoft.com/office/drawing/2014/main" id="{5F41582C-9AD2-F126-40F3-D43E77D158C8}"/>
              </a:ext>
            </a:extLst>
          </p:cNvPr>
          <p:cNvSpPr>
            <a:spLocks noGrp="1"/>
          </p:cNvSpPr>
          <p:nvPr>
            <p:ph type="ftr" sz="quarter" idx="11"/>
          </p:nvPr>
        </p:nvSpPr>
        <p:spPr>
          <a:xfrm>
            <a:off x="2969260" y="6356349"/>
            <a:ext cx="3819228" cy="365125"/>
          </a:xfrm>
        </p:spPr>
        <p:txBody>
          <a:bodyPr/>
          <a:lstStyle>
            <a:lvl1pPr algn="l">
              <a:defRPr sz="900"/>
            </a:lvl1pPr>
          </a:lstStyle>
          <a:p>
            <a:r>
              <a:rPr lang="en-US" dirty="0"/>
              <a:t>PRESENTATION TITLE</a:t>
            </a:r>
          </a:p>
        </p:txBody>
      </p:sp>
      <p:sp>
        <p:nvSpPr>
          <p:cNvPr id="14" name="Slide Number Placeholder 5">
            <a:extLst>
              <a:ext uri="{FF2B5EF4-FFF2-40B4-BE49-F238E27FC236}">
                <a16:creationId xmlns:a16="http://schemas.microsoft.com/office/drawing/2014/main" id="{341F76B1-7BEF-7A88-1394-1164BFF082E5}"/>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4012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341120" y="558801"/>
            <a:ext cx="9953308" cy="1780860"/>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grpSp>
        <p:nvGrpSpPr>
          <p:cNvPr id="10" name="Group 9">
            <a:extLst>
              <a:ext uri="{FF2B5EF4-FFF2-40B4-BE49-F238E27FC236}">
                <a16:creationId xmlns:a16="http://schemas.microsoft.com/office/drawing/2014/main" id="{6A217F83-0BDB-C70B-29FE-2651DE191533}"/>
              </a:ext>
              <a:ext uri="{C183D7F6-B498-43B3-948B-1728B52AA6E4}">
                <adec:decorative xmlns:adec="http://schemas.microsoft.com/office/drawing/2017/decorative" val="1"/>
              </a:ext>
            </a:extLst>
          </p:cNvPr>
          <p:cNvGrpSpPr/>
          <p:nvPr userDrawn="1"/>
        </p:nvGrpSpPr>
        <p:grpSpPr>
          <a:xfrm>
            <a:off x="4429817" y="0"/>
            <a:ext cx="7762183" cy="2754814"/>
            <a:chOff x="7334250" y="0"/>
            <a:chExt cx="4857750" cy="1724025"/>
          </a:xfrm>
        </p:grpSpPr>
        <p:cxnSp>
          <p:nvCxnSpPr>
            <p:cNvPr id="11" name="Straight Connector 10">
              <a:extLst>
                <a:ext uri="{FF2B5EF4-FFF2-40B4-BE49-F238E27FC236}">
                  <a16:creationId xmlns:a16="http://schemas.microsoft.com/office/drawing/2014/main" id="{E0C62368-3F79-C078-7086-B23D2F5A09F8}"/>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09BDD71-BF2E-BDB0-A625-D8371AEA1CAB}"/>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Text Placeholder 2">
            <a:extLst>
              <a:ext uri="{FF2B5EF4-FFF2-40B4-BE49-F238E27FC236}">
                <a16:creationId xmlns:a16="http://schemas.microsoft.com/office/drawing/2014/main" id="{83354B96-CD25-BE1C-8CA2-3825F820B759}"/>
              </a:ext>
            </a:extLst>
          </p:cNvPr>
          <p:cNvSpPr>
            <a:spLocks noGrp="1"/>
          </p:cNvSpPr>
          <p:nvPr>
            <p:ph type="body" idx="1" hasCustomPrompt="1"/>
          </p:nvPr>
        </p:nvSpPr>
        <p:spPr>
          <a:xfrm>
            <a:off x="1341120" y="2960877"/>
            <a:ext cx="2722880" cy="351284"/>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5" name="Content Placeholder 3">
            <a:extLst>
              <a:ext uri="{FF2B5EF4-FFF2-40B4-BE49-F238E27FC236}">
                <a16:creationId xmlns:a16="http://schemas.microsoft.com/office/drawing/2014/main" id="{CDD81865-54C7-7674-4B2E-041D05C1D146}"/>
              </a:ext>
            </a:extLst>
          </p:cNvPr>
          <p:cNvSpPr>
            <a:spLocks noGrp="1"/>
          </p:cNvSpPr>
          <p:nvPr>
            <p:ph sz="half" idx="15" hasCustomPrompt="1"/>
          </p:nvPr>
        </p:nvSpPr>
        <p:spPr>
          <a:xfrm>
            <a:off x="1341120" y="3392035"/>
            <a:ext cx="2722880" cy="2907164"/>
          </a:xfrm>
        </p:spPr>
        <p:txBody>
          <a:bodyPr tIns="0">
            <a:normAutofit/>
          </a:bodyPr>
          <a:lstStyle>
            <a:lvl1pPr marL="283464" indent="-283464">
              <a:lnSpc>
                <a:spcPct val="100000"/>
              </a:lnSpc>
              <a:buFont typeface="+mj-lt"/>
              <a:buAutoNum type="arabicPeriod"/>
              <a:defRPr sz="1800" b="0" spc="50" baseline="0"/>
            </a:lvl1pPr>
            <a:lvl2pPr marL="566928" indent="-342900">
              <a:lnSpc>
                <a:spcPct val="100000"/>
              </a:lnSpc>
              <a:spcBef>
                <a:spcPts val="1000"/>
              </a:spcBef>
              <a:buFont typeface="+mj-lt"/>
              <a:buAutoNum type="alphaLcPeriod"/>
              <a:defRPr sz="1800" spc="50" baseline="0"/>
            </a:lvl2pPr>
            <a:lvl3pPr marL="850392" indent="-342900">
              <a:lnSpc>
                <a:spcPct val="100000"/>
              </a:lnSpc>
              <a:spcBef>
                <a:spcPts val="1000"/>
              </a:spcBef>
              <a:buFont typeface="+mj-lt"/>
              <a:buAutoNum type="arabicParenR"/>
              <a:defRPr sz="1800" spc="50" baseline="0"/>
            </a:lvl3pPr>
            <a:lvl4pPr marL="1042416" indent="-342900">
              <a:lnSpc>
                <a:spcPct val="100000"/>
              </a:lnSpc>
              <a:spcBef>
                <a:spcPts val="1000"/>
              </a:spcBef>
              <a:buFont typeface="+mj-lt"/>
              <a:buAutoNum type="alphaLcParenR"/>
              <a:defRPr sz="1800" spc="50" baseline="0"/>
            </a:lvl4pPr>
            <a:lvl5pPr marL="1074420" indent="-400050">
              <a:lnSpc>
                <a:spcPct val="100000"/>
              </a:lnSpc>
              <a:spcBef>
                <a:spcPts val="1000"/>
              </a:spcBef>
              <a:buFont typeface="+mj-lt"/>
              <a:buAutoNum type="romanLcPeriod"/>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7" name="Text Placeholder 2">
            <a:extLst>
              <a:ext uri="{FF2B5EF4-FFF2-40B4-BE49-F238E27FC236}">
                <a16:creationId xmlns:a16="http://schemas.microsoft.com/office/drawing/2014/main" id="{6F39BA57-7F1C-623F-BC7F-B689C5AC33EA}"/>
              </a:ext>
            </a:extLst>
          </p:cNvPr>
          <p:cNvSpPr>
            <a:spLocks noGrp="1"/>
          </p:cNvSpPr>
          <p:nvPr>
            <p:ph type="body" idx="10" hasCustomPrompt="1"/>
          </p:nvPr>
        </p:nvSpPr>
        <p:spPr>
          <a:xfrm>
            <a:off x="4754881" y="2960877"/>
            <a:ext cx="5516880" cy="351284"/>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3" name="Content Placeholder 3">
            <a:extLst>
              <a:ext uri="{FF2B5EF4-FFF2-40B4-BE49-F238E27FC236}">
                <a16:creationId xmlns:a16="http://schemas.microsoft.com/office/drawing/2014/main" id="{94BF07A4-5A33-0B3C-A378-AB2435F1D5FF}"/>
              </a:ext>
            </a:extLst>
          </p:cNvPr>
          <p:cNvSpPr>
            <a:spLocks noGrp="1"/>
          </p:cNvSpPr>
          <p:nvPr>
            <p:ph sz="half" idx="14" hasCustomPrompt="1"/>
          </p:nvPr>
        </p:nvSpPr>
        <p:spPr>
          <a:xfrm>
            <a:off x="4754881" y="3324859"/>
            <a:ext cx="5506720" cy="3031489"/>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Footer Placeholder 4">
            <a:extLst>
              <a:ext uri="{FF2B5EF4-FFF2-40B4-BE49-F238E27FC236}">
                <a16:creationId xmlns:a16="http://schemas.microsoft.com/office/drawing/2014/main" id="{63DC63A6-41FE-6C2D-9A53-0AE4A6DBF39B}"/>
              </a:ext>
            </a:extLst>
          </p:cNvPr>
          <p:cNvSpPr>
            <a:spLocks noGrp="1"/>
          </p:cNvSpPr>
          <p:nvPr>
            <p:ph type="ftr" sz="quarter" idx="12"/>
          </p:nvPr>
        </p:nvSpPr>
        <p:spPr>
          <a:xfrm>
            <a:off x="1333500" y="6356349"/>
            <a:ext cx="3819228" cy="365125"/>
          </a:xfrm>
        </p:spPr>
        <p:txBody>
          <a:bodyPr/>
          <a:lstStyle>
            <a:lvl1pPr algn="l">
              <a:defRPr sz="900"/>
            </a:lvl1pPr>
          </a:lstStyle>
          <a:p>
            <a:r>
              <a:rPr lang="en-US" dirty="0"/>
              <a:t>PRESENTATION TITLE</a:t>
            </a:r>
          </a:p>
        </p:txBody>
      </p:sp>
      <p:sp>
        <p:nvSpPr>
          <p:cNvPr id="20" name="Slide Number Placeholder 5">
            <a:extLst>
              <a:ext uri="{FF2B5EF4-FFF2-40B4-BE49-F238E27FC236}">
                <a16:creationId xmlns:a16="http://schemas.microsoft.com/office/drawing/2014/main" id="{0B5130EC-B05B-5489-FBEC-DBEB6D1E737D}"/>
              </a:ext>
            </a:extLst>
          </p:cNvPr>
          <p:cNvSpPr>
            <a:spLocks noGrp="1"/>
          </p:cNvSpPr>
          <p:nvPr>
            <p:ph type="sldNum" sz="quarter" idx="13"/>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112085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3B2CC92D-F90A-CB67-4860-D6939AC29566}"/>
              </a:ext>
              <a:ext uri="{C183D7F6-B498-43B3-948B-1728B52AA6E4}">
                <adec:decorative xmlns:adec="http://schemas.microsoft.com/office/drawing/2017/decorative" val="1"/>
              </a:ext>
            </a:extLst>
          </p:cNvPr>
          <p:cNvCxnSpPr>
            <a:cxnSpLocks/>
          </p:cNvCxnSpPr>
          <p:nvPr userDrawn="1"/>
        </p:nvCxnSpPr>
        <p:spPr>
          <a:xfrm flipH="1" flipV="1">
            <a:off x="3094182" y="0"/>
            <a:ext cx="1745673" cy="38977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4" y="1671639"/>
            <a:ext cx="5884027"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13" name="Picture Placeholder 12">
            <a:extLst>
              <a:ext uri="{FF2B5EF4-FFF2-40B4-BE49-F238E27FC236}">
                <a16:creationId xmlns:a16="http://schemas.microsoft.com/office/drawing/2014/main" id="{4C376638-5C5B-8E5B-0C26-8F63B98EA417}"/>
              </a:ext>
            </a:extLst>
          </p:cNvPr>
          <p:cNvSpPr>
            <a:spLocks noGrp="1"/>
          </p:cNvSpPr>
          <p:nvPr>
            <p:ph type="pic" sz="quarter" idx="13"/>
          </p:nvPr>
        </p:nvSpPr>
        <p:spPr>
          <a:xfrm>
            <a:off x="-28230" y="-9144"/>
            <a:ext cx="5481955" cy="6876288"/>
          </a:xfrm>
          <a:custGeom>
            <a:avLst/>
            <a:gdLst>
              <a:gd name="connsiteX0" fmla="*/ 0 w 5476875"/>
              <a:gd name="connsiteY0" fmla="*/ 0 h 6858000"/>
              <a:gd name="connsiteX1" fmla="*/ 5476875 w 5476875"/>
              <a:gd name="connsiteY1" fmla="*/ 0 h 6858000"/>
              <a:gd name="connsiteX2" fmla="*/ 5476875 w 5476875"/>
              <a:gd name="connsiteY2" fmla="*/ 6858000 h 6858000"/>
              <a:gd name="connsiteX3" fmla="*/ 0 w 5476875"/>
              <a:gd name="connsiteY3" fmla="*/ 6858000 h 6858000"/>
              <a:gd name="connsiteX4" fmla="*/ 0 w 5476875"/>
              <a:gd name="connsiteY4" fmla="*/ 0 h 6858000"/>
              <a:gd name="connsiteX0" fmla="*/ 0 w 5476875"/>
              <a:gd name="connsiteY0" fmla="*/ 0 h 6858000"/>
              <a:gd name="connsiteX1" fmla="*/ 2520315 w 5476875"/>
              <a:gd name="connsiteY1" fmla="*/ 0 h 6858000"/>
              <a:gd name="connsiteX2" fmla="*/ 5476875 w 5476875"/>
              <a:gd name="connsiteY2" fmla="*/ 6858000 h 6858000"/>
              <a:gd name="connsiteX3" fmla="*/ 0 w 5476875"/>
              <a:gd name="connsiteY3" fmla="*/ 6858000 h 6858000"/>
              <a:gd name="connsiteX4" fmla="*/ 0 w 5476875"/>
              <a:gd name="connsiteY4" fmla="*/ 0 h 6858000"/>
              <a:gd name="connsiteX0" fmla="*/ 5080 w 5481955"/>
              <a:gd name="connsiteY0" fmla="*/ 0 h 6858000"/>
              <a:gd name="connsiteX1" fmla="*/ 2525395 w 5481955"/>
              <a:gd name="connsiteY1" fmla="*/ 0 h 6858000"/>
              <a:gd name="connsiteX2" fmla="*/ 5481955 w 5481955"/>
              <a:gd name="connsiteY2" fmla="*/ 6858000 h 6858000"/>
              <a:gd name="connsiteX3" fmla="*/ 5080 w 5481955"/>
              <a:gd name="connsiteY3" fmla="*/ 6858000 h 6858000"/>
              <a:gd name="connsiteX4" fmla="*/ 0 w 5481955"/>
              <a:gd name="connsiteY4" fmla="*/ 4805680 h 6858000"/>
              <a:gd name="connsiteX5" fmla="*/ 5080 w 5481955"/>
              <a:gd name="connsiteY5" fmla="*/ 0 h 685800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80568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80568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80568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75996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759960 h 6863080"/>
              <a:gd name="connsiteX5" fmla="*/ 5080 w 5481955"/>
              <a:gd name="connsiteY5" fmla="*/ 0 h 68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1955" h="6863080">
                <a:moveTo>
                  <a:pt x="5080" y="0"/>
                </a:moveTo>
                <a:lnTo>
                  <a:pt x="2525395" y="0"/>
                </a:lnTo>
                <a:lnTo>
                  <a:pt x="5481955" y="6858000"/>
                </a:lnTo>
                <a:lnTo>
                  <a:pt x="899160" y="6863080"/>
                </a:lnTo>
                <a:cubicBezTo>
                  <a:pt x="506307" y="5933440"/>
                  <a:pt x="413173" y="5720080"/>
                  <a:pt x="0" y="4759960"/>
                </a:cubicBezTo>
                <a:cubicBezTo>
                  <a:pt x="1693" y="3158067"/>
                  <a:pt x="3387" y="1601893"/>
                  <a:pt x="5080" y="0"/>
                </a:cubicBezTo>
                <a:close/>
              </a:path>
            </a:pathLst>
          </a:custGeom>
        </p:spPr>
        <p:txBody>
          <a:bodyPr lIns="274320" tIns="91440" bIns="91440">
            <a:normAutofit/>
          </a:bodyPr>
          <a:lstStyle>
            <a:lvl1pPr marL="0" indent="0" algn="l">
              <a:buNone/>
              <a:defRPr sz="2000">
                <a:solidFill>
                  <a:schemeClr val="tx1"/>
                </a:solidFill>
              </a:defRPr>
            </a:lvl1pPr>
          </a:lstStyle>
          <a:p>
            <a:r>
              <a:rPr lang="en-US"/>
              <a:t>Click icon to add picture</a:t>
            </a:r>
            <a:endParaRPr lang="en-US" dirty="0"/>
          </a:p>
        </p:txBody>
      </p:sp>
      <p:sp>
        <p:nvSpPr>
          <p:cNvPr id="4" name="Footer Placeholder 4">
            <a:extLst>
              <a:ext uri="{FF2B5EF4-FFF2-40B4-BE49-F238E27FC236}">
                <a16:creationId xmlns:a16="http://schemas.microsoft.com/office/drawing/2014/main" id="{04569D00-2037-2A8D-943B-22FAC1C0B690}"/>
              </a:ext>
            </a:extLst>
          </p:cNvPr>
          <p:cNvSpPr>
            <a:spLocks noGrp="1"/>
          </p:cNvSpPr>
          <p:nvPr>
            <p:ph type="ftr" sz="quarter" idx="11"/>
          </p:nvPr>
        </p:nvSpPr>
        <p:spPr>
          <a:xfrm>
            <a:off x="825500" y="6356349"/>
            <a:ext cx="3819228" cy="365125"/>
          </a:xfrm>
        </p:spPr>
        <p:txBody>
          <a:bodyPr/>
          <a:lstStyle>
            <a:lvl1pPr algn="l">
              <a:defRPr sz="900"/>
            </a:lvl1pPr>
          </a:lstStyle>
          <a:p>
            <a:r>
              <a:rPr lang="en-US" dirty="0"/>
              <a:t>PRESENTATION TITLE</a:t>
            </a:r>
          </a:p>
        </p:txBody>
      </p:sp>
      <p:sp>
        <p:nvSpPr>
          <p:cNvPr id="5" name="Slide Number Placeholder 5">
            <a:extLst>
              <a:ext uri="{FF2B5EF4-FFF2-40B4-BE49-F238E27FC236}">
                <a16:creationId xmlns:a16="http://schemas.microsoft.com/office/drawing/2014/main" id="{75967A9D-0B53-4F3F-0872-495C23A33235}"/>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
        <p:nvSpPr>
          <p:cNvPr id="8" name="Content Placeholder 3">
            <a:extLst>
              <a:ext uri="{FF2B5EF4-FFF2-40B4-BE49-F238E27FC236}">
                <a16:creationId xmlns:a16="http://schemas.microsoft.com/office/drawing/2014/main" id="{643B0E9A-A777-8745-6A36-0A79CB5E036B}"/>
              </a:ext>
            </a:extLst>
          </p:cNvPr>
          <p:cNvSpPr>
            <a:spLocks noGrp="1"/>
          </p:cNvSpPr>
          <p:nvPr>
            <p:ph sz="half" idx="14" hasCustomPrompt="1"/>
          </p:nvPr>
        </p:nvSpPr>
        <p:spPr>
          <a:xfrm>
            <a:off x="5453725" y="3660774"/>
            <a:ext cx="5907176" cy="2536826"/>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52144"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9" r:id="rId3"/>
    <p:sldLayoutId id="2147483670" r:id="rId4"/>
    <p:sldLayoutId id="2147483651" r:id="rId5"/>
    <p:sldLayoutId id="2147483671" r:id="rId6"/>
    <p:sldLayoutId id="2147483672" r:id="rId7"/>
    <p:sldLayoutId id="2147483673" r:id="rId8"/>
    <p:sldLayoutId id="2147483664" r:id="rId9"/>
    <p:sldLayoutId id="2147483674" r:id="rId10"/>
    <p:sldLayoutId id="2147483653" r:id="rId11"/>
    <p:sldLayoutId id="2147483667" r:id="rId12"/>
    <p:sldLayoutId id="2147483665" r:id="rId13"/>
  </p:sldLayoutIdLst>
  <p:hf hdr="0" ftr="0" dt="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41918" y="3329790"/>
            <a:ext cx="5578632" cy="3200400"/>
          </a:xfrm>
        </p:spPr>
        <p:txBody>
          <a:bodyPr anchor="ctr"/>
          <a:lstStyle/>
          <a:p>
            <a:r>
              <a:rPr lang="en-US" dirty="0"/>
              <a:t>Nutrition wellness while managing disability</a:t>
            </a:r>
            <a:br>
              <a:rPr lang="en-US" dirty="0"/>
            </a:br>
            <a:br>
              <a:rPr lang="en-US" dirty="0"/>
            </a:br>
            <a:r>
              <a:rPr lang="en-US" sz="2000" dirty="0"/>
              <a:t>Julia Laakso </a:t>
            </a:r>
            <a:r>
              <a:rPr lang="en-US" sz="2000" dirty="0" err="1"/>
              <a:t>Ms</a:t>
            </a:r>
            <a:r>
              <a:rPr lang="en-US" sz="2000" dirty="0"/>
              <a:t>, </a:t>
            </a:r>
            <a:r>
              <a:rPr lang="en-US" sz="2000" dirty="0" err="1"/>
              <a:t>rd</a:t>
            </a:r>
            <a:r>
              <a:rPr lang="en-US" sz="2000" dirty="0"/>
              <a:t>, </a:t>
            </a:r>
            <a:r>
              <a:rPr lang="en-US" sz="2000" dirty="0" err="1"/>
              <a:t>ld</a:t>
            </a:r>
            <a:br>
              <a:rPr lang="en-US" sz="2000" dirty="0"/>
            </a:br>
            <a:r>
              <a:rPr lang="en-US" sz="2000" dirty="0"/>
              <a:t>registered dietitian</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341120" y="558801"/>
            <a:ext cx="9953308" cy="1780860"/>
          </a:xfrm>
        </p:spPr>
        <p:txBody>
          <a:bodyPr/>
          <a:lstStyle/>
          <a:p>
            <a:r>
              <a:rPr lang="en-US" dirty="0"/>
              <a:t>villainization in the wellness industry</a:t>
            </a:r>
          </a:p>
        </p:txBody>
      </p:sp>
      <p:sp>
        <p:nvSpPr>
          <p:cNvPr id="4" name="Text Placeholder 3">
            <a:extLst>
              <a:ext uri="{FF2B5EF4-FFF2-40B4-BE49-F238E27FC236}">
                <a16:creationId xmlns:a16="http://schemas.microsoft.com/office/drawing/2014/main" id="{7CBCC869-3141-D03F-245E-9BD63CE3E26F}"/>
              </a:ext>
            </a:extLst>
          </p:cNvPr>
          <p:cNvSpPr>
            <a:spLocks noGrp="1"/>
          </p:cNvSpPr>
          <p:nvPr>
            <p:ph type="body" idx="1"/>
          </p:nvPr>
        </p:nvSpPr>
        <p:spPr>
          <a:xfrm>
            <a:off x="1341120" y="2527014"/>
            <a:ext cx="4678680" cy="351284"/>
          </a:xfrm>
        </p:spPr>
        <p:txBody>
          <a:bodyPr>
            <a:normAutofit/>
          </a:bodyPr>
          <a:lstStyle/>
          <a:p>
            <a:r>
              <a:rPr lang="en-US" dirty="0"/>
              <a:t>Barriers to meeting nutritional needs</a:t>
            </a:r>
          </a:p>
          <a:p>
            <a:endParaRPr lang="en-US" dirty="0"/>
          </a:p>
        </p:txBody>
      </p:sp>
      <p:sp>
        <p:nvSpPr>
          <p:cNvPr id="14" name="Content Placeholder 13">
            <a:extLst>
              <a:ext uri="{FF2B5EF4-FFF2-40B4-BE49-F238E27FC236}">
                <a16:creationId xmlns:a16="http://schemas.microsoft.com/office/drawing/2014/main" id="{5112969F-EB84-49D5-7100-1FB28870FB30}"/>
              </a:ext>
            </a:extLst>
          </p:cNvPr>
          <p:cNvSpPr>
            <a:spLocks noGrp="1"/>
          </p:cNvSpPr>
          <p:nvPr>
            <p:ph sz="half" idx="14"/>
          </p:nvPr>
        </p:nvSpPr>
        <p:spPr>
          <a:xfrm>
            <a:off x="1253489" y="3002595"/>
            <a:ext cx="7719061" cy="3464880"/>
          </a:xfrm>
        </p:spPr>
        <p:txBody>
          <a:bodyPr>
            <a:normAutofit fontScale="92500" lnSpcReduction="10000"/>
          </a:bodyPr>
          <a:lstStyle/>
          <a:p>
            <a:pPr marL="285750" indent="-285750">
              <a:buFont typeface="Arial" panose="020B0604020202020204" pitchFamily="34" charset="0"/>
              <a:buChar char="•"/>
            </a:pPr>
            <a:r>
              <a:rPr lang="en-US" dirty="0"/>
              <a:t>Misguidance and villainization of various nutrition tools</a:t>
            </a:r>
          </a:p>
          <a:p>
            <a:pPr marL="569214" lvl="1"/>
            <a:r>
              <a:rPr lang="en-US" dirty="0"/>
              <a:t>Processed Foods</a:t>
            </a:r>
          </a:p>
          <a:p>
            <a:pPr marL="569214" lvl="1"/>
            <a:r>
              <a:rPr lang="en-US" dirty="0"/>
              <a:t>Protein or mass powders</a:t>
            </a:r>
          </a:p>
          <a:p>
            <a:pPr marL="569214" lvl="1"/>
            <a:r>
              <a:rPr lang="en-US" dirty="0"/>
              <a:t>Stigma: lazy, cutting corners, not trying hard enough</a:t>
            </a:r>
          </a:p>
          <a:p>
            <a:pPr marL="285750" indent="-285750">
              <a:buFont typeface="Arial" panose="020B0604020202020204" pitchFamily="34" charset="0"/>
              <a:buChar char="•"/>
            </a:pPr>
            <a:r>
              <a:rPr lang="en-US" dirty="0"/>
              <a:t>Wellness Industry: Messages are often based on shame, fear, and propaganda/profit</a:t>
            </a:r>
          </a:p>
          <a:p>
            <a:pPr marL="569214" lvl="1"/>
            <a:r>
              <a:rPr lang="en-US" dirty="0"/>
              <a:t>Targets vulnerability of those who are searching for ways to feel better with chronic illness or disability</a:t>
            </a:r>
          </a:p>
          <a:p>
            <a:pPr marL="569214" lvl="1"/>
            <a:r>
              <a:rPr lang="en-US" dirty="0"/>
              <a:t>Ableist: Benefits come to those who are already well</a:t>
            </a:r>
          </a:p>
          <a:p>
            <a:pPr marL="569214" lvl="1"/>
            <a:r>
              <a:rPr lang="en-US" dirty="0"/>
              <a:t>Elitist: Benefits come to those who can afford them</a:t>
            </a:r>
          </a:p>
          <a:p>
            <a:pPr marL="569214" lvl="1"/>
            <a:endParaRPr lang="en-US" dirty="0"/>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10</a:t>
            </a:fld>
            <a:endParaRPr lang="en-US" dirty="0"/>
          </a:p>
        </p:txBody>
      </p:sp>
    </p:spTree>
    <p:extLst>
      <p:ext uri="{BB962C8B-B14F-4D97-AF65-F5344CB8AC3E}">
        <p14:creationId xmlns:p14="http://schemas.microsoft.com/office/powerpoint/2010/main" val="233757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6EFB2-49DB-1939-12D5-997A56DEDF91}"/>
              </a:ext>
            </a:extLst>
          </p:cNvPr>
          <p:cNvSpPr>
            <a:spLocks noGrp="1"/>
          </p:cNvSpPr>
          <p:nvPr>
            <p:ph type="title"/>
          </p:nvPr>
        </p:nvSpPr>
        <p:spPr/>
        <p:txBody>
          <a:bodyPr/>
          <a:lstStyle/>
          <a:p>
            <a:r>
              <a:rPr lang="en-US" dirty="0"/>
              <a:t>What is wellness?</a:t>
            </a:r>
          </a:p>
        </p:txBody>
      </p:sp>
      <p:sp>
        <p:nvSpPr>
          <p:cNvPr id="3" name="Content Placeholder 2">
            <a:extLst>
              <a:ext uri="{FF2B5EF4-FFF2-40B4-BE49-F238E27FC236}">
                <a16:creationId xmlns:a16="http://schemas.microsoft.com/office/drawing/2014/main" id="{D19F3BEF-EED8-6269-81C0-48A0990A0FE1}"/>
              </a:ext>
            </a:extLst>
          </p:cNvPr>
          <p:cNvSpPr>
            <a:spLocks noGrp="1"/>
          </p:cNvSpPr>
          <p:nvPr>
            <p:ph sz="half" idx="2"/>
          </p:nvPr>
        </p:nvSpPr>
        <p:spPr/>
        <p:txBody>
          <a:bodyPr>
            <a:normAutofit/>
          </a:bodyPr>
          <a:lstStyle/>
          <a:p>
            <a:r>
              <a:rPr lang="en-US" dirty="0"/>
              <a:t>Your personal definition of “Wellness”</a:t>
            </a:r>
          </a:p>
          <a:p>
            <a:pPr marL="569214" lvl="1"/>
            <a:r>
              <a:rPr lang="en-US" dirty="0"/>
              <a:t>Wellness is one of the most personal, nuanced concepts but often begins with nourishment</a:t>
            </a:r>
          </a:p>
          <a:p>
            <a:pPr marL="569214" lvl="1"/>
            <a:r>
              <a:rPr lang="en-US" dirty="0"/>
              <a:t>Utilizing processed foods or helpful tools to care for yourself is not shameful</a:t>
            </a:r>
          </a:p>
          <a:p>
            <a:pPr marL="852678" lvl="2"/>
            <a:r>
              <a:rPr lang="en-US" dirty="0"/>
              <a:t>“Work smarter, not harder.”    </a:t>
            </a:r>
          </a:p>
          <a:p>
            <a:pPr marL="852678" lvl="2"/>
            <a:r>
              <a:rPr lang="en-US" dirty="0"/>
              <a:t>“Fed is Best.”</a:t>
            </a:r>
          </a:p>
          <a:p>
            <a:pPr marL="569214" marR="0" lvl="1"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solidFill>
                  <a:prstClr val="black"/>
                </a:solidFill>
                <a:latin typeface="Tenorite"/>
              </a:rPr>
              <a:t>Remember who you are, what you need, and how you best serve yourself</a:t>
            </a:r>
            <a:endParaRPr lang="en-US" dirty="0"/>
          </a:p>
        </p:txBody>
      </p:sp>
      <p:sp>
        <p:nvSpPr>
          <p:cNvPr id="4" name="Slide Number Placeholder 3">
            <a:extLst>
              <a:ext uri="{FF2B5EF4-FFF2-40B4-BE49-F238E27FC236}">
                <a16:creationId xmlns:a16="http://schemas.microsoft.com/office/drawing/2014/main" id="{D0EC38B8-C23B-C3FD-4996-DA93F2E7878E}"/>
              </a:ext>
            </a:extLst>
          </p:cNvPr>
          <p:cNvSpPr>
            <a:spLocks noGrp="1"/>
          </p:cNvSpPr>
          <p:nvPr>
            <p:ph type="sldNum" sz="quarter" idx="12"/>
          </p:nvPr>
        </p:nvSpPr>
        <p:spPr/>
        <p:txBody>
          <a:bodyPr/>
          <a:lstStyle/>
          <a:p>
            <a:fld id="{A49DFD55-3C28-40EF-9E31-A92D2E4017FF}" type="slidenum">
              <a:rPr lang="en-US" smtClean="0"/>
              <a:pPr/>
              <a:t>11</a:t>
            </a:fld>
            <a:endParaRPr lang="en-US" dirty="0"/>
          </a:p>
        </p:txBody>
      </p:sp>
    </p:spTree>
    <p:extLst>
      <p:ext uri="{BB962C8B-B14F-4D97-AF65-F5344CB8AC3E}">
        <p14:creationId xmlns:p14="http://schemas.microsoft.com/office/powerpoint/2010/main" val="436044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1EDE-5423-435C-B149-87AB1BC22B83}"/>
              </a:ext>
            </a:extLst>
          </p:cNvPr>
          <p:cNvSpPr>
            <a:spLocks noGrp="1"/>
          </p:cNvSpPr>
          <p:nvPr>
            <p:ph type="ctrTitle"/>
          </p:nvPr>
        </p:nvSpPr>
        <p:spPr>
          <a:xfrm>
            <a:off x="4267200" y="1615736"/>
            <a:ext cx="4179570" cy="1524735"/>
          </a:xfrm>
        </p:spPr>
        <p:txBody>
          <a:bodyPr/>
          <a:lstStyle/>
          <a:p>
            <a:r>
              <a:rPr lang="en-US" dirty="0"/>
              <a:t>THANK YOU</a:t>
            </a:r>
          </a:p>
        </p:txBody>
      </p:sp>
      <p:sp>
        <p:nvSpPr>
          <p:cNvPr id="3" name="Subtitle 2">
            <a:extLst>
              <a:ext uri="{FF2B5EF4-FFF2-40B4-BE49-F238E27FC236}">
                <a16:creationId xmlns:a16="http://schemas.microsoft.com/office/drawing/2014/main" id="{AF64C29E-DF30-4DC6-AB95-2016F9A703B6}"/>
              </a:ext>
            </a:extLst>
          </p:cNvPr>
          <p:cNvSpPr>
            <a:spLocks noGrp="1"/>
          </p:cNvSpPr>
          <p:nvPr>
            <p:ph type="subTitle" idx="1"/>
          </p:nvPr>
        </p:nvSpPr>
        <p:spPr>
          <a:xfrm>
            <a:off x="4267200" y="3238103"/>
            <a:ext cx="4179570" cy="2850181"/>
          </a:xfrm>
        </p:spPr>
        <p:txBody>
          <a:bodyPr>
            <a:noAutofit/>
          </a:bodyPr>
          <a:lstStyle/>
          <a:p>
            <a:r>
              <a:rPr lang="en-US" dirty="0"/>
              <a:t>Julia Laakso, MS, RD, LD</a:t>
            </a:r>
          </a:p>
          <a:p>
            <a:endParaRPr lang="en-US" dirty="0"/>
          </a:p>
        </p:txBody>
      </p:sp>
      <p:sp>
        <p:nvSpPr>
          <p:cNvPr id="6" name="Slide Number Placeholder 5">
            <a:extLst>
              <a:ext uri="{FF2B5EF4-FFF2-40B4-BE49-F238E27FC236}">
                <a16:creationId xmlns:a16="http://schemas.microsoft.com/office/drawing/2014/main" id="{4C127D99-645F-4FCF-9573-FDFE2A344FA9}"/>
              </a:ext>
            </a:extLst>
          </p:cNvPr>
          <p:cNvSpPr>
            <a:spLocks noGrp="1"/>
          </p:cNvSpPr>
          <p:nvPr>
            <p:ph type="sldNum" sz="quarter" idx="12"/>
          </p:nvPr>
        </p:nvSpPr>
        <p:spPr>
          <a:xfrm>
            <a:off x="9579428" y="6356350"/>
            <a:ext cx="1774371" cy="365125"/>
          </a:xfrm>
        </p:spPr>
        <p:txBody>
          <a:bodyPr/>
          <a:lstStyle/>
          <a:p>
            <a:fld id="{A49DFD55-3C28-40EF-9E31-A92D2E4017FF}" type="slidenum">
              <a:rPr lang="en-US" smtClean="0"/>
              <a:pPr/>
              <a:t>12</a:t>
            </a:fld>
            <a:endParaRPr lang="en-US" dirty="0"/>
          </a:p>
        </p:txBody>
      </p:sp>
    </p:spTree>
    <p:extLst>
      <p:ext uri="{BB962C8B-B14F-4D97-AF65-F5344CB8AC3E}">
        <p14:creationId xmlns:p14="http://schemas.microsoft.com/office/powerpoint/2010/main" val="1969787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22318" y="268360"/>
            <a:ext cx="7288282" cy="2121177"/>
          </a:xfrm>
        </p:spPr>
        <p:txBody>
          <a:bodyPr/>
          <a:lstStyle/>
          <a:p>
            <a:r>
              <a:rPr lang="en-US" dirty="0"/>
              <a:t>agenda</a:t>
            </a:r>
          </a:p>
        </p:txBody>
      </p:sp>
      <p:sp>
        <p:nvSpPr>
          <p:cNvPr id="3" name="Text Placeholder 2">
            <a:extLst>
              <a:ext uri="{FF2B5EF4-FFF2-40B4-BE49-F238E27FC236}">
                <a16:creationId xmlns:a16="http://schemas.microsoft.com/office/drawing/2014/main" id="{9D5232F9-FD00-464A-9F17-619C91AEF8F3}"/>
              </a:ext>
            </a:extLst>
          </p:cNvPr>
          <p:cNvSpPr>
            <a:spLocks noGrp="1"/>
          </p:cNvSpPr>
          <p:nvPr>
            <p:ph sz="half" idx="2"/>
          </p:nvPr>
        </p:nvSpPr>
        <p:spPr>
          <a:xfrm>
            <a:off x="1322387" y="2763078"/>
            <a:ext cx="7693793" cy="3826562"/>
          </a:xfrm>
        </p:spPr>
        <p:txBody>
          <a:bodyPr>
            <a:normAutofit/>
          </a:bodyPr>
          <a:lstStyle/>
          <a:p>
            <a:pPr lvl="1"/>
            <a:r>
              <a:rPr lang="en-US" dirty="0"/>
              <a:t>Meeting nutritional needs while managing disability</a:t>
            </a:r>
          </a:p>
          <a:p>
            <a:pPr lvl="2"/>
            <a:r>
              <a:rPr lang="en-US" dirty="0"/>
              <a:t>Why is it important?</a:t>
            </a:r>
          </a:p>
          <a:p>
            <a:pPr lvl="2"/>
            <a:r>
              <a:rPr lang="en-US" dirty="0"/>
              <a:t>Nutrition and symptom management</a:t>
            </a:r>
          </a:p>
          <a:p>
            <a:pPr lvl="2"/>
            <a:r>
              <a:rPr lang="en-US" dirty="0"/>
              <a:t>Tools to help consume nutrient-dense foods</a:t>
            </a:r>
          </a:p>
          <a:p>
            <a:pPr lvl="1"/>
            <a:r>
              <a:rPr lang="en-US" dirty="0"/>
              <a:t>Barriers to meeting nutritional needs</a:t>
            </a:r>
          </a:p>
          <a:p>
            <a:pPr lvl="2"/>
            <a:r>
              <a:rPr lang="en-US" dirty="0"/>
              <a:t>Nutrient and medication interactions</a:t>
            </a:r>
          </a:p>
          <a:p>
            <a:pPr lvl="2"/>
            <a:r>
              <a:rPr lang="en-US" dirty="0"/>
              <a:t>Misguidance and villainization within</a:t>
            </a:r>
            <a:r>
              <a:rPr lang="en-US" dirty="0">
                <a:solidFill>
                  <a:prstClr val="black"/>
                </a:solidFill>
                <a:latin typeface="Tenorite"/>
              </a:rPr>
              <a:t> </a:t>
            </a:r>
            <a:r>
              <a:rPr kumimoji="0" lang="en-US" b="0" i="0" u="none" strike="noStrike" kern="1200" cap="none" spc="50" normalizeH="0" baseline="0" noProof="0" dirty="0">
                <a:ln>
                  <a:noFill/>
                </a:ln>
                <a:solidFill>
                  <a:prstClr val="black"/>
                </a:solidFill>
                <a:effectLst/>
                <a:uLnTx/>
                <a:uFillTx/>
                <a:latin typeface="Tenorite"/>
                <a:ea typeface="+mn-ea"/>
                <a:cs typeface="+mn-cs"/>
              </a:rPr>
              <a:t>the Wellness Industry</a:t>
            </a:r>
          </a:p>
          <a:p>
            <a:pPr marL="283464" marR="0" lvl="1"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50" normalizeH="0" baseline="0" noProof="0" dirty="0">
                <a:ln>
                  <a:noFill/>
                </a:ln>
                <a:solidFill>
                  <a:prstClr val="black"/>
                </a:solidFill>
                <a:effectLst/>
                <a:uLnTx/>
                <a:uFillTx/>
                <a:latin typeface="Tenorite"/>
                <a:ea typeface="+mn-ea"/>
                <a:cs typeface="+mn-cs"/>
              </a:rPr>
              <a:t>True meaning of Wellness</a:t>
            </a:r>
          </a:p>
          <a:p>
            <a:pPr marL="281178" lvl="2" indent="0">
              <a:buNone/>
            </a:pPr>
            <a:endParaRPr lang="en-US" dirty="0"/>
          </a:p>
        </p:txBody>
      </p:sp>
      <p:sp>
        <p:nvSpPr>
          <p:cNvPr id="14" name="Slide Number Placeholder 5">
            <a:extLst>
              <a:ext uri="{FF2B5EF4-FFF2-40B4-BE49-F238E27FC236}">
                <a16:creationId xmlns:a16="http://schemas.microsoft.com/office/drawing/2014/main" id="{ECE635A2-70B8-3EAB-6A18-952B02EBAA1E}"/>
              </a:ext>
            </a:extLst>
          </p:cNvPr>
          <p:cNvSpPr>
            <a:spLocks noGrp="1"/>
          </p:cNvSpPr>
          <p:nvPr>
            <p:ph type="sldNum" sz="quarter" idx="12"/>
          </p:nvPr>
        </p:nvSpPr>
        <p:spPr>
          <a:xfrm>
            <a:off x="10373350" y="6356349"/>
            <a:ext cx="987552" cy="365125"/>
          </a:xfrm>
        </p:spPr>
        <p:txBody>
          <a:bodyPr/>
          <a:lstStyle/>
          <a:p>
            <a:fld id="{A49DFD55-3C28-40EF-9E31-A92D2E4017FF}" type="slidenum">
              <a:rPr lang="en-US" smtClean="0"/>
              <a:pPr/>
              <a:t>2</a:t>
            </a:fld>
            <a:endParaRPr lang="en-US" dirty="0"/>
          </a:p>
        </p:txBody>
      </p:sp>
    </p:spTree>
    <p:extLst>
      <p:ext uri="{BB962C8B-B14F-4D97-AF65-F5344CB8AC3E}">
        <p14:creationId xmlns:p14="http://schemas.microsoft.com/office/powerpoint/2010/main" val="3571516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341120" y="558801"/>
            <a:ext cx="9953308" cy="1780860"/>
          </a:xfrm>
        </p:spPr>
        <p:txBody>
          <a:bodyPr/>
          <a:lstStyle/>
          <a:p>
            <a:r>
              <a:rPr lang="en-US" dirty="0"/>
              <a:t>Meeting nutritional needs</a:t>
            </a:r>
          </a:p>
        </p:txBody>
      </p:sp>
      <p:sp>
        <p:nvSpPr>
          <p:cNvPr id="14" name="Content Placeholder 13">
            <a:extLst>
              <a:ext uri="{FF2B5EF4-FFF2-40B4-BE49-F238E27FC236}">
                <a16:creationId xmlns:a16="http://schemas.microsoft.com/office/drawing/2014/main" id="{5112969F-EB84-49D5-7100-1FB28870FB30}"/>
              </a:ext>
            </a:extLst>
          </p:cNvPr>
          <p:cNvSpPr>
            <a:spLocks noGrp="1"/>
          </p:cNvSpPr>
          <p:nvPr>
            <p:ph sz="half" idx="14"/>
          </p:nvPr>
        </p:nvSpPr>
        <p:spPr>
          <a:xfrm>
            <a:off x="1341120" y="3065651"/>
            <a:ext cx="6585585" cy="3453136"/>
          </a:xfrm>
        </p:spPr>
        <p:txBody>
          <a:bodyPr>
            <a:normAutofit/>
          </a:bodyPr>
          <a:lstStyle/>
          <a:p>
            <a:r>
              <a:rPr lang="en-US" dirty="0"/>
              <a:t>Nutrients provide the body with sustenance for various functions:</a:t>
            </a:r>
          </a:p>
          <a:p>
            <a:pPr marL="285750" indent="-285750">
              <a:buFont typeface="Arial" panose="020B0604020202020204" pitchFamily="34" charset="0"/>
              <a:buChar char="•"/>
            </a:pPr>
            <a:r>
              <a:rPr lang="en-US" dirty="0"/>
              <a:t>Nerve conduction</a:t>
            </a:r>
          </a:p>
          <a:p>
            <a:pPr lvl="1"/>
            <a:r>
              <a:rPr lang="en-US" dirty="0"/>
              <a:t>Electrolyte management</a:t>
            </a:r>
          </a:p>
          <a:p>
            <a:pPr lvl="1"/>
            <a:r>
              <a:rPr lang="en-US" dirty="0"/>
              <a:t>Bone and muscle strength</a:t>
            </a:r>
          </a:p>
          <a:p>
            <a:pPr lvl="1"/>
            <a:r>
              <a:rPr lang="en-US" dirty="0"/>
              <a:t>Wound healing</a:t>
            </a:r>
          </a:p>
          <a:p>
            <a:pPr lvl="1"/>
            <a:r>
              <a:rPr lang="en-US" dirty="0"/>
              <a:t>Support immunity and healing time</a:t>
            </a:r>
          </a:p>
          <a:p>
            <a:pPr lvl="1"/>
            <a:r>
              <a:rPr lang="en-US" dirty="0"/>
              <a:t>Aid in symptom management</a:t>
            </a:r>
          </a:p>
        </p:txBody>
      </p:sp>
      <p:sp>
        <p:nvSpPr>
          <p:cNvPr id="4" name="Text Placeholder 3">
            <a:extLst>
              <a:ext uri="{FF2B5EF4-FFF2-40B4-BE49-F238E27FC236}">
                <a16:creationId xmlns:a16="http://schemas.microsoft.com/office/drawing/2014/main" id="{7CBCC869-3141-D03F-245E-9BD63CE3E26F}"/>
              </a:ext>
            </a:extLst>
          </p:cNvPr>
          <p:cNvSpPr>
            <a:spLocks noGrp="1"/>
          </p:cNvSpPr>
          <p:nvPr>
            <p:ph type="body" idx="1"/>
          </p:nvPr>
        </p:nvSpPr>
        <p:spPr>
          <a:xfrm>
            <a:off x="1341120" y="2527014"/>
            <a:ext cx="4678680" cy="351284"/>
          </a:xfrm>
        </p:spPr>
        <p:txBody>
          <a:bodyPr>
            <a:normAutofit/>
          </a:bodyPr>
          <a:lstStyle/>
          <a:p>
            <a:r>
              <a:rPr lang="en-US" dirty="0"/>
              <a:t>Why is it important?</a:t>
            </a:r>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3</a:t>
            </a:fld>
            <a:endParaRPr lang="en-US" dirty="0"/>
          </a:p>
        </p:txBody>
      </p:sp>
    </p:spTree>
    <p:extLst>
      <p:ext uri="{BB962C8B-B14F-4D97-AF65-F5344CB8AC3E}">
        <p14:creationId xmlns:p14="http://schemas.microsoft.com/office/powerpoint/2010/main" val="636929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253489" y="589936"/>
            <a:ext cx="9953308" cy="697674"/>
          </a:xfrm>
        </p:spPr>
        <p:txBody>
          <a:bodyPr/>
          <a:lstStyle/>
          <a:p>
            <a:r>
              <a:rPr lang="en-US" dirty="0"/>
              <a:t>Nutrition and symptom management</a:t>
            </a:r>
          </a:p>
        </p:txBody>
      </p:sp>
      <p:sp>
        <p:nvSpPr>
          <p:cNvPr id="4" name="Text Placeholder 3">
            <a:extLst>
              <a:ext uri="{FF2B5EF4-FFF2-40B4-BE49-F238E27FC236}">
                <a16:creationId xmlns:a16="http://schemas.microsoft.com/office/drawing/2014/main" id="{7CBCC869-3141-D03F-245E-9BD63CE3E26F}"/>
              </a:ext>
            </a:extLst>
          </p:cNvPr>
          <p:cNvSpPr>
            <a:spLocks noGrp="1"/>
          </p:cNvSpPr>
          <p:nvPr>
            <p:ph type="body" idx="1"/>
          </p:nvPr>
        </p:nvSpPr>
        <p:spPr>
          <a:xfrm>
            <a:off x="1253489" y="1543788"/>
            <a:ext cx="4678680" cy="351284"/>
          </a:xfrm>
        </p:spPr>
        <p:txBody>
          <a:bodyPr>
            <a:normAutofit/>
          </a:bodyPr>
          <a:lstStyle/>
          <a:p>
            <a:r>
              <a:rPr lang="en-US" dirty="0"/>
              <a:t>Meeting nutritional needs</a:t>
            </a:r>
          </a:p>
        </p:txBody>
      </p:sp>
      <p:sp>
        <p:nvSpPr>
          <p:cNvPr id="14" name="Content Placeholder 13">
            <a:extLst>
              <a:ext uri="{FF2B5EF4-FFF2-40B4-BE49-F238E27FC236}">
                <a16:creationId xmlns:a16="http://schemas.microsoft.com/office/drawing/2014/main" id="{5112969F-EB84-49D5-7100-1FB28870FB30}"/>
              </a:ext>
            </a:extLst>
          </p:cNvPr>
          <p:cNvSpPr>
            <a:spLocks noGrp="1"/>
          </p:cNvSpPr>
          <p:nvPr>
            <p:ph sz="half" idx="14"/>
          </p:nvPr>
        </p:nvSpPr>
        <p:spPr>
          <a:xfrm>
            <a:off x="1184663" y="2151250"/>
            <a:ext cx="7719061" cy="3607755"/>
          </a:xfrm>
        </p:spPr>
        <p:txBody>
          <a:bodyPr>
            <a:normAutofit/>
          </a:bodyPr>
          <a:lstStyle/>
          <a:p>
            <a:pPr marL="285750" indent="-285750">
              <a:buFont typeface="Arial" panose="020B0604020202020204" pitchFamily="34" charset="0"/>
              <a:buChar char="•"/>
            </a:pPr>
            <a:r>
              <a:rPr lang="en-US" dirty="0"/>
              <a:t>Food intakes can both alleviate or exacerbate symptoms</a:t>
            </a:r>
          </a:p>
          <a:p>
            <a:pPr marL="569214" lvl="1"/>
            <a:r>
              <a:rPr lang="en-US" dirty="0"/>
              <a:t>Important to discuss burdensome symptoms with physician and care team to determine etiology</a:t>
            </a:r>
          </a:p>
          <a:p>
            <a:pPr marL="569214" lvl="1"/>
            <a:r>
              <a:rPr lang="en-US" dirty="0"/>
              <a:t>Once etiology is determined, prescribed diet can become part of care plan</a:t>
            </a:r>
          </a:p>
          <a:p>
            <a:pPr marL="285750" indent="-285750">
              <a:buFont typeface="Arial" panose="020B0604020202020204" pitchFamily="34" charset="0"/>
              <a:buChar char="•"/>
            </a:pPr>
            <a:r>
              <a:rPr lang="en-US" dirty="0"/>
              <a:t>Diet prescriptions are highly individualized for symptom and disease management</a:t>
            </a:r>
          </a:p>
          <a:p>
            <a:pPr marL="569214" lvl="1"/>
            <a:r>
              <a:rPr lang="en-US" dirty="0"/>
              <a:t>Next two slides do not serve as medical advice</a:t>
            </a:r>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4</a:t>
            </a:fld>
            <a:endParaRPr lang="en-US" dirty="0"/>
          </a:p>
        </p:txBody>
      </p:sp>
    </p:spTree>
    <p:extLst>
      <p:ext uri="{BB962C8B-B14F-4D97-AF65-F5344CB8AC3E}">
        <p14:creationId xmlns:p14="http://schemas.microsoft.com/office/powerpoint/2010/main" val="505515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341120" y="491613"/>
            <a:ext cx="9953308" cy="943480"/>
          </a:xfrm>
        </p:spPr>
        <p:txBody>
          <a:bodyPr/>
          <a:lstStyle/>
          <a:p>
            <a:r>
              <a:rPr lang="en-US" dirty="0"/>
              <a:t>Nutrition and symptom management</a:t>
            </a:r>
          </a:p>
        </p:txBody>
      </p:sp>
      <p:sp>
        <p:nvSpPr>
          <p:cNvPr id="4" name="Text Placeholder 3">
            <a:extLst>
              <a:ext uri="{FF2B5EF4-FFF2-40B4-BE49-F238E27FC236}">
                <a16:creationId xmlns:a16="http://schemas.microsoft.com/office/drawing/2014/main" id="{7CBCC869-3141-D03F-245E-9BD63CE3E26F}"/>
              </a:ext>
            </a:extLst>
          </p:cNvPr>
          <p:cNvSpPr>
            <a:spLocks noGrp="1"/>
          </p:cNvSpPr>
          <p:nvPr>
            <p:ph type="body" idx="1"/>
          </p:nvPr>
        </p:nvSpPr>
        <p:spPr>
          <a:xfrm>
            <a:off x="1417320" y="1691918"/>
            <a:ext cx="4678680" cy="351284"/>
          </a:xfrm>
        </p:spPr>
        <p:txBody>
          <a:bodyPr>
            <a:normAutofit/>
          </a:bodyPr>
          <a:lstStyle/>
          <a:p>
            <a:r>
              <a:rPr lang="en-US" dirty="0"/>
              <a:t>Meeting nutritional needs</a:t>
            </a:r>
          </a:p>
        </p:txBody>
      </p:sp>
      <p:sp>
        <p:nvSpPr>
          <p:cNvPr id="14" name="Content Placeholder 13">
            <a:extLst>
              <a:ext uri="{FF2B5EF4-FFF2-40B4-BE49-F238E27FC236}">
                <a16:creationId xmlns:a16="http://schemas.microsoft.com/office/drawing/2014/main" id="{5112969F-EB84-49D5-7100-1FB28870FB30}"/>
              </a:ext>
            </a:extLst>
          </p:cNvPr>
          <p:cNvSpPr>
            <a:spLocks noGrp="1"/>
          </p:cNvSpPr>
          <p:nvPr>
            <p:ph sz="half" idx="14"/>
          </p:nvPr>
        </p:nvSpPr>
        <p:spPr>
          <a:xfrm>
            <a:off x="1263322" y="2216014"/>
            <a:ext cx="7719061" cy="3607755"/>
          </a:xfrm>
        </p:spPr>
        <p:txBody>
          <a:bodyPr>
            <a:noAutofit/>
          </a:bodyPr>
          <a:lstStyle/>
          <a:p>
            <a:pPr marL="285750" indent="-285750">
              <a:buFont typeface="Arial" panose="020B0604020202020204" pitchFamily="34" charset="0"/>
              <a:buChar char="•"/>
            </a:pPr>
            <a:r>
              <a:rPr lang="en-US" dirty="0"/>
              <a:t>Symptom Management through Therapeutic Diets</a:t>
            </a:r>
          </a:p>
          <a:p>
            <a:pPr marL="569214" lvl="1"/>
            <a:r>
              <a:rPr lang="en-US" dirty="0"/>
              <a:t>Swelling or edema:</a:t>
            </a:r>
          </a:p>
          <a:p>
            <a:pPr marL="852678" lvl="2"/>
            <a:r>
              <a:rPr lang="en-US" dirty="0"/>
              <a:t>Reduce sodium intake</a:t>
            </a:r>
          </a:p>
          <a:p>
            <a:pPr marL="852678" lvl="2"/>
            <a:r>
              <a:rPr lang="en-US" dirty="0"/>
              <a:t>Possible fluid restriction</a:t>
            </a:r>
          </a:p>
          <a:p>
            <a:pPr marL="569214" lvl="1"/>
            <a:r>
              <a:rPr lang="en-US" dirty="0"/>
              <a:t>Headaches:</a:t>
            </a:r>
          </a:p>
          <a:p>
            <a:pPr marL="852678" lvl="2"/>
            <a:r>
              <a:rPr lang="en-US" dirty="0"/>
              <a:t>Reduce artificial sweetener or sugar alcohols</a:t>
            </a:r>
          </a:p>
          <a:p>
            <a:pPr marL="852678" lvl="2"/>
            <a:r>
              <a:rPr lang="en-US" dirty="0"/>
              <a:t>Ensure proper hydration</a:t>
            </a:r>
          </a:p>
          <a:p>
            <a:pPr marL="569214" lvl="1"/>
            <a:r>
              <a:rPr lang="en-US" dirty="0"/>
              <a:t>Gastrointestinal Distress:</a:t>
            </a:r>
          </a:p>
          <a:p>
            <a:pPr marL="852678" lvl="2"/>
            <a:r>
              <a:rPr lang="en-US" dirty="0"/>
              <a:t>Reduce high fiber foods, greasy foods, or sugar alcohols</a:t>
            </a:r>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989345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311623" y="688258"/>
            <a:ext cx="9953308" cy="697674"/>
          </a:xfrm>
        </p:spPr>
        <p:txBody>
          <a:bodyPr/>
          <a:lstStyle/>
          <a:p>
            <a:r>
              <a:rPr lang="en-US" dirty="0"/>
              <a:t>Nutrition and symptom management</a:t>
            </a:r>
          </a:p>
        </p:txBody>
      </p:sp>
      <p:sp>
        <p:nvSpPr>
          <p:cNvPr id="4" name="Text Placeholder 3">
            <a:extLst>
              <a:ext uri="{FF2B5EF4-FFF2-40B4-BE49-F238E27FC236}">
                <a16:creationId xmlns:a16="http://schemas.microsoft.com/office/drawing/2014/main" id="{7CBCC869-3141-D03F-245E-9BD63CE3E26F}"/>
              </a:ext>
            </a:extLst>
          </p:cNvPr>
          <p:cNvSpPr>
            <a:spLocks noGrp="1"/>
          </p:cNvSpPr>
          <p:nvPr>
            <p:ph type="body" idx="1"/>
          </p:nvPr>
        </p:nvSpPr>
        <p:spPr>
          <a:xfrm>
            <a:off x="1311623" y="1667337"/>
            <a:ext cx="4678680" cy="351284"/>
          </a:xfrm>
        </p:spPr>
        <p:txBody>
          <a:bodyPr>
            <a:normAutofit/>
          </a:bodyPr>
          <a:lstStyle/>
          <a:p>
            <a:r>
              <a:rPr lang="en-US" dirty="0"/>
              <a:t>Meeting nutritional needs</a:t>
            </a:r>
          </a:p>
        </p:txBody>
      </p:sp>
      <p:sp>
        <p:nvSpPr>
          <p:cNvPr id="14" name="Content Placeholder 13">
            <a:extLst>
              <a:ext uri="{FF2B5EF4-FFF2-40B4-BE49-F238E27FC236}">
                <a16:creationId xmlns:a16="http://schemas.microsoft.com/office/drawing/2014/main" id="{5112969F-EB84-49D5-7100-1FB28870FB30}"/>
              </a:ext>
            </a:extLst>
          </p:cNvPr>
          <p:cNvSpPr>
            <a:spLocks noGrp="1"/>
          </p:cNvSpPr>
          <p:nvPr>
            <p:ph sz="half" idx="14"/>
          </p:nvPr>
        </p:nvSpPr>
        <p:spPr>
          <a:xfrm>
            <a:off x="1311623" y="2176685"/>
            <a:ext cx="7719061" cy="3993057"/>
          </a:xfrm>
        </p:spPr>
        <p:txBody>
          <a:bodyPr>
            <a:normAutofit/>
          </a:bodyPr>
          <a:lstStyle/>
          <a:p>
            <a:pPr marL="285750" indent="-285750">
              <a:buFont typeface="Arial" panose="020B0604020202020204" pitchFamily="34" charset="0"/>
              <a:buChar char="•"/>
            </a:pPr>
            <a:r>
              <a:rPr lang="en-US" dirty="0"/>
              <a:t>Symptom Management through Therapeutic Diets</a:t>
            </a:r>
          </a:p>
          <a:p>
            <a:pPr marL="569214" lvl="1"/>
            <a:r>
              <a:rPr lang="en-US" dirty="0"/>
              <a:t>Muscle cramping</a:t>
            </a:r>
          </a:p>
          <a:p>
            <a:pPr marL="852678" lvl="2"/>
            <a:r>
              <a:rPr lang="en-US" dirty="0"/>
              <a:t>Ensure proper hydration</a:t>
            </a:r>
          </a:p>
          <a:p>
            <a:pPr marL="852678" lvl="2"/>
            <a:r>
              <a:rPr lang="en-US" dirty="0"/>
              <a:t>May require potassium or magnesium</a:t>
            </a:r>
          </a:p>
          <a:p>
            <a:pPr marL="569214" lvl="1"/>
            <a:r>
              <a:rPr lang="en-US" dirty="0"/>
              <a:t>POTS:</a:t>
            </a:r>
          </a:p>
          <a:p>
            <a:pPr marL="852678" lvl="2"/>
            <a:r>
              <a:rPr lang="en-US" dirty="0"/>
              <a:t>Additional sodium intakes</a:t>
            </a:r>
          </a:p>
          <a:p>
            <a:pPr marL="852678" lvl="2"/>
            <a:r>
              <a:rPr lang="en-US" dirty="0"/>
              <a:t>“A pickle a day”</a:t>
            </a:r>
          </a:p>
          <a:p>
            <a:pPr marL="569214" lvl="1"/>
            <a:r>
              <a:rPr lang="en-US" dirty="0"/>
              <a:t>Crohn’s, gastroparesis, diverticulitis, colitis:</a:t>
            </a:r>
          </a:p>
          <a:p>
            <a:pPr marL="852678" lvl="2"/>
            <a:r>
              <a:rPr lang="en-US" dirty="0"/>
              <a:t>Requires thorough personal determination of flare-inducing foods</a:t>
            </a:r>
          </a:p>
          <a:p>
            <a:pPr marL="852678" lvl="2"/>
            <a:endParaRPr lang="en-US" dirty="0"/>
          </a:p>
          <a:p>
            <a:pPr marL="569214" lvl="1"/>
            <a:endParaRPr lang="en-US" dirty="0"/>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51125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30D04-4FBF-FB13-1630-8015C3F89975}"/>
              </a:ext>
            </a:extLst>
          </p:cNvPr>
          <p:cNvSpPr>
            <a:spLocks noGrp="1"/>
          </p:cNvSpPr>
          <p:nvPr>
            <p:ph type="title"/>
          </p:nvPr>
        </p:nvSpPr>
        <p:spPr>
          <a:xfrm>
            <a:off x="1322388" y="216309"/>
            <a:ext cx="8983662" cy="1307989"/>
          </a:xfrm>
        </p:spPr>
        <p:txBody>
          <a:bodyPr/>
          <a:lstStyle/>
          <a:p>
            <a:r>
              <a:rPr lang="en-US" dirty="0"/>
              <a:t>Tools to help consume nutrient-dense food</a:t>
            </a:r>
          </a:p>
        </p:txBody>
      </p:sp>
      <p:sp>
        <p:nvSpPr>
          <p:cNvPr id="3" name="Content Placeholder 2">
            <a:extLst>
              <a:ext uri="{FF2B5EF4-FFF2-40B4-BE49-F238E27FC236}">
                <a16:creationId xmlns:a16="http://schemas.microsoft.com/office/drawing/2014/main" id="{DC32EDF2-5AD8-99D3-5485-EC6E980D29D3}"/>
              </a:ext>
            </a:extLst>
          </p:cNvPr>
          <p:cNvSpPr>
            <a:spLocks noGrp="1"/>
          </p:cNvSpPr>
          <p:nvPr>
            <p:ph sz="half" idx="2"/>
          </p:nvPr>
        </p:nvSpPr>
        <p:spPr>
          <a:xfrm>
            <a:off x="1322388" y="1710814"/>
            <a:ext cx="7288212" cy="471947"/>
          </a:xfrm>
        </p:spPr>
        <p:txBody>
          <a:bodyPr/>
          <a:lstStyle/>
          <a:p>
            <a:r>
              <a:rPr lang="en-US" dirty="0"/>
              <a:t>Utilize Processed Foods</a:t>
            </a:r>
          </a:p>
        </p:txBody>
      </p:sp>
      <p:sp>
        <p:nvSpPr>
          <p:cNvPr id="6" name="TextBox 5">
            <a:extLst>
              <a:ext uri="{FF2B5EF4-FFF2-40B4-BE49-F238E27FC236}">
                <a16:creationId xmlns:a16="http://schemas.microsoft.com/office/drawing/2014/main" id="{8903D4C0-9E94-DEF9-A144-CC71420F097F}"/>
              </a:ext>
            </a:extLst>
          </p:cNvPr>
          <p:cNvSpPr txBox="1"/>
          <p:nvPr/>
        </p:nvSpPr>
        <p:spPr>
          <a:xfrm>
            <a:off x="1322388" y="1730478"/>
            <a:ext cx="8445909" cy="4293483"/>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marR="0" lvl="0"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spc="50" dirty="0">
                <a:solidFill>
                  <a:prstClr val="black"/>
                </a:solidFill>
                <a:latin typeface="Tenorite"/>
              </a:rPr>
              <a:t>Pre-cut fruit or pre-diced veggies, pre-washed greens</a:t>
            </a:r>
          </a:p>
          <a:p>
            <a:pPr marL="285750" indent="-285750">
              <a:spcBef>
                <a:spcPts val="1000"/>
              </a:spcBef>
              <a:buFont typeface="Arial" panose="020B0604020202020204" pitchFamily="34" charset="0"/>
              <a:buChar char="•"/>
              <a:defRPr/>
            </a:pPr>
            <a:r>
              <a:rPr kumimoji="0" lang="en-US" b="0" i="0" u="none" strike="noStrike" kern="1200" cap="none" spc="50" normalizeH="0" baseline="0" noProof="0" dirty="0">
                <a:ln>
                  <a:noFill/>
                </a:ln>
                <a:solidFill>
                  <a:prstClr val="black"/>
                </a:solidFill>
                <a:effectLst/>
                <a:uLnTx/>
                <a:uFillTx/>
                <a:latin typeface="Tenorite"/>
                <a:ea typeface="+mn-ea"/>
                <a:cs typeface="+mn-cs"/>
              </a:rPr>
              <a:t>Prepared proteins: rotisserie chicken, canned tuna, canned beans</a:t>
            </a:r>
          </a:p>
          <a:p>
            <a:pPr marL="742950" lvl="1" indent="-285750">
              <a:spcBef>
                <a:spcPts val="1000"/>
              </a:spcBef>
              <a:buFont typeface="Arial" panose="020B0604020202020204" pitchFamily="34" charset="0"/>
              <a:buChar char="•"/>
              <a:defRPr/>
            </a:pPr>
            <a:r>
              <a:rPr lang="en-US" spc="50" dirty="0">
                <a:solidFill>
                  <a:prstClr val="black"/>
                </a:solidFill>
                <a:latin typeface="Tenorite"/>
              </a:rPr>
              <a:t>Sodium content can be a concern</a:t>
            </a:r>
          </a:p>
          <a:p>
            <a:pPr marL="742950" lvl="1" indent="-285750">
              <a:spcBef>
                <a:spcPts val="1000"/>
              </a:spcBef>
              <a:buFont typeface="Arial" panose="020B0604020202020204" pitchFamily="34" charset="0"/>
              <a:buChar char="•"/>
              <a:defRPr/>
            </a:pPr>
            <a:r>
              <a:rPr kumimoji="0" lang="en-US" b="0" i="0" u="none" strike="noStrike" kern="1200" cap="none" spc="50" normalizeH="0" baseline="0" noProof="0" dirty="0">
                <a:ln>
                  <a:noFill/>
                </a:ln>
                <a:solidFill>
                  <a:prstClr val="black"/>
                </a:solidFill>
                <a:effectLst/>
                <a:uLnTx/>
                <a:uFillTx/>
                <a:latin typeface="Tenorite"/>
                <a:ea typeface="+mn-ea"/>
                <a:cs typeface="+mn-cs"/>
              </a:rPr>
              <a:t>Canned items can be rinsed in a colander to reduce sodium</a:t>
            </a:r>
          </a:p>
          <a:p>
            <a:pPr marL="742950" lvl="1" indent="-285750">
              <a:spcBef>
                <a:spcPts val="1000"/>
              </a:spcBef>
              <a:buFont typeface="Arial" panose="020B0604020202020204" pitchFamily="34" charset="0"/>
              <a:buChar char="•"/>
              <a:defRPr/>
            </a:pPr>
            <a:r>
              <a:rPr lang="en-US" spc="50" dirty="0">
                <a:solidFill>
                  <a:prstClr val="black"/>
                </a:solidFill>
                <a:latin typeface="Tenorite"/>
              </a:rPr>
              <a:t>Readily available: Protein and mass gain powders</a:t>
            </a:r>
            <a:endParaRPr kumimoji="0" lang="en-US" b="0" i="0" u="none" strike="noStrike" kern="1200" cap="none" spc="50" normalizeH="0" baseline="0" noProof="0" dirty="0">
              <a:ln>
                <a:noFill/>
              </a:ln>
              <a:solidFill>
                <a:prstClr val="black"/>
              </a:solidFill>
              <a:effectLst/>
              <a:uLnTx/>
              <a:uFillTx/>
              <a:latin typeface="Tenorite"/>
              <a:ea typeface="+mn-ea"/>
              <a:cs typeface="+mn-cs"/>
            </a:endParaRPr>
          </a:p>
          <a:p>
            <a:pPr marL="285750" indent="-285750">
              <a:spcBef>
                <a:spcPts val="1000"/>
              </a:spcBef>
              <a:buFont typeface="Arial" panose="020B0604020202020204" pitchFamily="34" charset="0"/>
              <a:buChar char="•"/>
              <a:defRPr/>
            </a:pPr>
            <a:r>
              <a:rPr kumimoji="0" lang="en-US" b="0" i="0" u="none" strike="noStrike" kern="1200" cap="none" spc="50" normalizeH="0" baseline="0" noProof="0" dirty="0">
                <a:ln>
                  <a:noFill/>
                </a:ln>
                <a:solidFill>
                  <a:prstClr val="black"/>
                </a:solidFill>
                <a:effectLst/>
                <a:uLnTx/>
                <a:uFillTx/>
                <a:latin typeface="Tenorite"/>
                <a:ea typeface="+mn-ea"/>
                <a:cs typeface="+mn-cs"/>
              </a:rPr>
              <a:t>Microwavable rice or grain pouches</a:t>
            </a:r>
          </a:p>
          <a:p>
            <a:pPr marL="742950" lvl="1" indent="-285750">
              <a:spcBef>
                <a:spcPts val="1000"/>
              </a:spcBef>
              <a:buFont typeface="Arial" panose="020B0604020202020204" pitchFamily="34" charset="0"/>
              <a:buChar char="•"/>
              <a:defRPr/>
            </a:pPr>
            <a:r>
              <a:rPr lang="en-US" spc="50" dirty="0">
                <a:solidFill>
                  <a:prstClr val="black"/>
                </a:solidFill>
                <a:latin typeface="Tenorite"/>
              </a:rPr>
              <a:t>Plain, unflavored items have no added sodium</a:t>
            </a:r>
          </a:p>
          <a:p>
            <a:pPr marL="285750" marR="0" lvl="0"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b="0" i="0" u="none" strike="noStrike" kern="1200" cap="none" spc="50" normalizeH="0" baseline="0" noProof="0" dirty="0">
                <a:ln>
                  <a:noFill/>
                </a:ln>
                <a:solidFill>
                  <a:prstClr val="black"/>
                </a:solidFill>
                <a:effectLst/>
                <a:uLnTx/>
                <a:uFillTx/>
                <a:latin typeface="Tenorite"/>
                <a:ea typeface="+mn-ea"/>
                <a:cs typeface="+mn-cs"/>
              </a:rPr>
              <a:t>Frozen, </a:t>
            </a:r>
            <a:r>
              <a:rPr kumimoji="0" lang="en-US" b="0" i="0" u="none" strike="noStrike" kern="1200" cap="none" spc="50" normalizeH="0" baseline="0" noProof="0" dirty="0" err="1">
                <a:ln>
                  <a:noFill/>
                </a:ln>
                <a:solidFill>
                  <a:prstClr val="black"/>
                </a:solidFill>
                <a:effectLst/>
                <a:uLnTx/>
                <a:uFillTx/>
                <a:latin typeface="Tenorite"/>
                <a:ea typeface="+mn-ea"/>
                <a:cs typeface="+mn-cs"/>
              </a:rPr>
              <a:t>steamable</a:t>
            </a:r>
            <a:r>
              <a:rPr kumimoji="0" lang="en-US" b="0" i="0" u="none" strike="noStrike" kern="1200" cap="none" spc="50" normalizeH="0" baseline="0" noProof="0" dirty="0">
                <a:ln>
                  <a:noFill/>
                </a:ln>
                <a:solidFill>
                  <a:prstClr val="black"/>
                </a:solidFill>
                <a:effectLst/>
                <a:uLnTx/>
                <a:uFillTx/>
                <a:latin typeface="Tenorite"/>
                <a:ea typeface="+mn-ea"/>
                <a:cs typeface="+mn-cs"/>
              </a:rPr>
              <a:t> veggies or grains</a:t>
            </a:r>
          </a:p>
          <a:p>
            <a:pPr marL="852678" marR="0" lvl="2"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spc="50" dirty="0">
                <a:solidFill>
                  <a:prstClr val="black"/>
                </a:solidFill>
                <a:latin typeface="Tenorite"/>
              </a:rPr>
              <a:t>Preferably no sauce or light sauce if sodium intake is a concern</a:t>
            </a:r>
          </a:p>
          <a:p>
            <a:pPr marL="285750" indent="-285750">
              <a:buFont typeface="Arial" panose="020B0604020202020204" pitchFamily="34" charset="0"/>
              <a:buChar char="•"/>
            </a:pPr>
            <a:endParaRPr lang="en-US" dirty="0"/>
          </a:p>
        </p:txBody>
      </p:sp>
      <p:sp>
        <p:nvSpPr>
          <p:cNvPr id="9" name="Text Placeholder 3">
            <a:extLst>
              <a:ext uri="{FF2B5EF4-FFF2-40B4-BE49-F238E27FC236}">
                <a16:creationId xmlns:a16="http://schemas.microsoft.com/office/drawing/2014/main" id="{D7C66F01-A022-7D46-1B57-AA611179145A}"/>
              </a:ext>
            </a:extLst>
          </p:cNvPr>
          <p:cNvSpPr txBox="1">
            <a:spLocks/>
          </p:cNvSpPr>
          <p:nvPr/>
        </p:nvSpPr>
        <p:spPr>
          <a:xfrm>
            <a:off x="1417320" y="5818295"/>
            <a:ext cx="4678680" cy="35128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b="1" dirty="0"/>
              <a:t>Utilize Adaptive Equipment</a:t>
            </a:r>
          </a:p>
        </p:txBody>
      </p:sp>
      <p:sp>
        <p:nvSpPr>
          <p:cNvPr id="10" name="TextBox 9">
            <a:extLst>
              <a:ext uri="{FF2B5EF4-FFF2-40B4-BE49-F238E27FC236}">
                <a16:creationId xmlns:a16="http://schemas.microsoft.com/office/drawing/2014/main" id="{BE03212D-3860-CA05-BCA9-3EED910040A0}"/>
              </a:ext>
            </a:extLst>
          </p:cNvPr>
          <p:cNvSpPr txBox="1"/>
          <p:nvPr/>
        </p:nvSpPr>
        <p:spPr>
          <a:xfrm>
            <a:off x="1417320" y="6169579"/>
            <a:ext cx="7962654"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b="0" i="0" u="none" strike="noStrike" kern="1200" cap="none" spc="50" normalizeH="0" baseline="0" noProof="0" dirty="0">
                <a:ln>
                  <a:noFill/>
                </a:ln>
                <a:solidFill>
                  <a:prstClr val="black"/>
                </a:solidFill>
                <a:effectLst/>
                <a:uLnTx/>
                <a:uFillTx/>
                <a:latin typeface="Tenorite"/>
                <a:ea typeface="+mn-ea"/>
                <a:cs typeface="+mn-cs"/>
              </a:rPr>
              <a:t>Food choppers, one-handed cutting boards, nylon knives</a:t>
            </a:r>
          </a:p>
        </p:txBody>
      </p:sp>
      <p:sp>
        <p:nvSpPr>
          <p:cNvPr id="4" name="Slide Number Placeholder 3">
            <a:extLst>
              <a:ext uri="{FF2B5EF4-FFF2-40B4-BE49-F238E27FC236}">
                <a16:creationId xmlns:a16="http://schemas.microsoft.com/office/drawing/2014/main" id="{843ED2CF-FAD6-EA40-0700-8ECA03D03F61}"/>
              </a:ext>
            </a:extLst>
          </p:cNvPr>
          <p:cNvSpPr>
            <a:spLocks noGrp="1"/>
          </p:cNvSpPr>
          <p:nvPr>
            <p:ph type="sldNum" sz="quarter" idx="12"/>
          </p:nvPr>
        </p:nvSpPr>
        <p:spPr/>
        <p:txBody>
          <a:bodyPr/>
          <a:lstStyle/>
          <a:p>
            <a:fld id="{A49DFD55-3C28-40EF-9E31-A92D2E4017FF}" type="slidenum">
              <a:rPr lang="en-US" smtClean="0"/>
              <a:pPr/>
              <a:t>7</a:t>
            </a:fld>
            <a:endParaRPr lang="en-US" dirty="0"/>
          </a:p>
        </p:txBody>
      </p:sp>
    </p:spTree>
    <p:extLst>
      <p:ext uri="{BB962C8B-B14F-4D97-AF65-F5344CB8AC3E}">
        <p14:creationId xmlns:p14="http://schemas.microsoft.com/office/powerpoint/2010/main" val="594033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341120" y="558801"/>
            <a:ext cx="9953308" cy="1780860"/>
          </a:xfrm>
        </p:spPr>
        <p:txBody>
          <a:bodyPr/>
          <a:lstStyle/>
          <a:p>
            <a:r>
              <a:rPr lang="en-US" dirty="0"/>
              <a:t>Barriers to meeting nutritional needs</a:t>
            </a:r>
          </a:p>
        </p:txBody>
      </p:sp>
      <p:sp>
        <p:nvSpPr>
          <p:cNvPr id="4" name="Text Placeholder 3">
            <a:extLst>
              <a:ext uri="{FF2B5EF4-FFF2-40B4-BE49-F238E27FC236}">
                <a16:creationId xmlns:a16="http://schemas.microsoft.com/office/drawing/2014/main" id="{7CBCC869-3141-D03F-245E-9BD63CE3E26F}"/>
              </a:ext>
            </a:extLst>
          </p:cNvPr>
          <p:cNvSpPr>
            <a:spLocks noGrp="1"/>
          </p:cNvSpPr>
          <p:nvPr>
            <p:ph type="body" idx="1"/>
          </p:nvPr>
        </p:nvSpPr>
        <p:spPr>
          <a:xfrm>
            <a:off x="1341120" y="2527014"/>
            <a:ext cx="4678680" cy="351284"/>
          </a:xfrm>
        </p:spPr>
        <p:txBody>
          <a:bodyPr>
            <a:normAutofit/>
          </a:bodyPr>
          <a:lstStyle/>
          <a:p>
            <a:r>
              <a:rPr lang="en-US" dirty="0"/>
              <a:t>What can stand in the way?</a:t>
            </a:r>
          </a:p>
        </p:txBody>
      </p:sp>
      <p:sp>
        <p:nvSpPr>
          <p:cNvPr id="14" name="Content Placeholder 13">
            <a:extLst>
              <a:ext uri="{FF2B5EF4-FFF2-40B4-BE49-F238E27FC236}">
                <a16:creationId xmlns:a16="http://schemas.microsoft.com/office/drawing/2014/main" id="{5112969F-EB84-49D5-7100-1FB28870FB30}"/>
              </a:ext>
            </a:extLst>
          </p:cNvPr>
          <p:cNvSpPr>
            <a:spLocks noGrp="1"/>
          </p:cNvSpPr>
          <p:nvPr>
            <p:ph sz="half" idx="14"/>
          </p:nvPr>
        </p:nvSpPr>
        <p:spPr>
          <a:xfrm>
            <a:off x="1341120" y="3065651"/>
            <a:ext cx="6585585" cy="3031489"/>
          </a:xfrm>
        </p:spPr>
        <p:txBody>
          <a:bodyPr>
            <a:normAutofit/>
          </a:bodyPr>
          <a:lstStyle/>
          <a:p>
            <a:r>
              <a:rPr lang="en-US" dirty="0"/>
              <a:t>Meeting nutritional needs can prove difficult when faced with various hurdles:</a:t>
            </a:r>
          </a:p>
          <a:p>
            <a:pPr lvl="1"/>
            <a:r>
              <a:rPr lang="en-US" dirty="0"/>
              <a:t>Nutrient and medication interactions</a:t>
            </a:r>
          </a:p>
          <a:p>
            <a:pPr lvl="1"/>
            <a:r>
              <a:rPr lang="en-US" dirty="0"/>
              <a:t>Misguidance and villainization in the Wellness Industry</a:t>
            </a:r>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8</a:t>
            </a:fld>
            <a:endParaRPr lang="en-US" dirty="0"/>
          </a:p>
        </p:txBody>
      </p:sp>
    </p:spTree>
    <p:extLst>
      <p:ext uri="{BB962C8B-B14F-4D97-AF65-F5344CB8AC3E}">
        <p14:creationId xmlns:p14="http://schemas.microsoft.com/office/powerpoint/2010/main" val="21525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341120" y="558801"/>
            <a:ext cx="9953308" cy="1780860"/>
          </a:xfrm>
        </p:spPr>
        <p:txBody>
          <a:bodyPr/>
          <a:lstStyle/>
          <a:p>
            <a:r>
              <a:rPr lang="en-US" dirty="0"/>
              <a:t>Nutrient and medication interactions</a:t>
            </a:r>
          </a:p>
        </p:txBody>
      </p:sp>
      <p:sp>
        <p:nvSpPr>
          <p:cNvPr id="4" name="Text Placeholder 3">
            <a:extLst>
              <a:ext uri="{FF2B5EF4-FFF2-40B4-BE49-F238E27FC236}">
                <a16:creationId xmlns:a16="http://schemas.microsoft.com/office/drawing/2014/main" id="{7CBCC869-3141-D03F-245E-9BD63CE3E26F}"/>
              </a:ext>
            </a:extLst>
          </p:cNvPr>
          <p:cNvSpPr>
            <a:spLocks noGrp="1"/>
          </p:cNvSpPr>
          <p:nvPr>
            <p:ph type="body" idx="1"/>
          </p:nvPr>
        </p:nvSpPr>
        <p:spPr>
          <a:xfrm>
            <a:off x="1341120" y="2527014"/>
            <a:ext cx="4678680" cy="351284"/>
          </a:xfrm>
        </p:spPr>
        <p:txBody>
          <a:bodyPr>
            <a:normAutofit/>
          </a:bodyPr>
          <a:lstStyle/>
          <a:p>
            <a:r>
              <a:rPr lang="en-US" dirty="0"/>
              <a:t>Barriers to meeting nutritional needs</a:t>
            </a:r>
          </a:p>
        </p:txBody>
      </p:sp>
      <p:sp>
        <p:nvSpPr>
          <p:cNvPr id="14" name="Content Placeholder 13">
            <a:extLst>
              <a:ext uri="{FF2B5EF4-FFF2-40B4-BE49-F238E27FC236}">
                <a16:creationId xmlns:a16="http://schemas.microsoft.com/office/drawing/2014/main" id="{5112969F-EB84-49D5-7100-1FB28870FB30}"/>
              </a:ext>
            </a:extLst>
          </p:cNvPr>
          <p:cNvSpPr>
            <a:spLocks noGrp="1"/>
          </p:cNvSpPr>
          <p:nvPr>
            <p:ph sz="half" idx="14"/>
          </p:nvPr>
        </p:nvSpPr>
        <p:spPr>
          <a:xfrm>
            <a:off x="1253489" y="3002595"/>
            <a:ext cx="7719061" cy="3607755"/>
          </a:xfrm>
        </p:spPr>
        <p:txBody>
          <a:bodyPr>
            <a:normAutofit/>
          </a:bodyPr>
          <a:lstStyle/>
          <a:p>
            <a:pPr marL="285750" indent="-285750">
              <a:buFont typeface="Arial" panose="020B0604020202020204" pitchFamily="34" charset="0"/>
              <a:buChar char="•"/>
            </a:pPr>
            <a:r>
              <a:rPr lang="en-US" sz="1700" dirty="0"/>
              <a:t>Nutrients can alter medication effectiveness by competing for absorption in the gut</a:t>
            </a:r>
          </a:p>
          <a:p>
            <a:pPr marL="569214" lvl="1"/>
            <a:r>
              <a:rPr lang="en-US" sz="1700" dirty="0"/>
              <a:t>Diuretics can deplete magnesium and potassium</a:t>
            </a:r>
          </a:p>
          <a:p>
            <a:pPr marL="569214" lvl="1"/>
            <a:r>
              <a:rPr lang="en-US" sz="1700" dirty="0"/>
              <a:t>Calcium Channel Blockers can deplete potassium</a:t>
            </a:r>
          </a:p>
          <a:p>
            <a:pPr marL="569214" lvl="1"/>
            <a:r>
              <a:rPr lang="en-US" sz="1700" dirty="0"/>
              <a:t>Ace Inhibitors can deplete iron and potassium</a:t>
            </a:r>
          </a:p>
          <a:p>
            <a:pPr marL="569214" lvl="1"/>
            <a:r>
              <a:rPr lang="en-US" sz="1700" dirty="0"/>
              <a:t>Lithium requires a stable sodium intake (no sudden changes)</a:t>
            </a:r>
          </a:p>
          <a:p>
            <a:pPr marL="569214" lvl="1"/>
            <a:r>
              <a:rPr lang="en-US" sz="1700" dirty="0"/>
              <a:t>Coumadin requires a stable vitamin K intake (no sudden changes)</a:t>
            </a:r>
          </a:p>
          <a:p>
            <a:pPr marL="569214" lvl="1"/>
            <a:r>
              <a:rPr lang="en-US" sz="1700" dirty="0"/>
              <a:t>Antibiotics can alter gut flora</a:t>
            </a:r>
          </a:p>
          <a:p>
            <a:pPr marL="569214" lvl="1"/>
            <a:endParaRPr lang="en-US" sz="1700" dirty="0"/>
          </a:p>
          <a:p>
            <a:pPr marL="569214" lvl="1"/>
            <a:endParaRPr lang="en-US" sz="1700" dirty="0"/>
          </a:p>
          <a:p>
            <a:pPr marL="852678" lvl="2"/>
            <a:endParaRPr lang="en-US" dirty="0"/>
          </a:p>
          <a:p>
            <a:pPr marL="569214" lvl="1"/>
            <a:endParaRPr lang="en-US" dirty="0"/>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9</a:t>
            </a:fld>
            <a:endParaRPr lang="en-US" dirty="0"/>
          </a:p>
        </p:txBody>
      </p:sp>
    </p:spTree>
    <p:extLst>
      <p:ext uri="{BB962C8B-B14F-4D97-AF65-F5344CB8AC3E}">
        <p14:creationId xmlns:p14="http://schemas.microsoft.com/office/powerpoint/2010/main" val="3056760800"/>
      </p:ext>
    </p:extLst>
  </p:cSld>
  <p:clrMapOvr>
    <a:masterClrMapping/>
  </p:clrMapOvr>
</p:sld>
</file>

<file path=ppt/theme/theme1.xml><?xml version="1.0" encoding="utf-8"?>
<a:theme xmlns:a="http://schemas.openxmlformats.org/drawingml/2006/main" name="Custom">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ustom" id="{F85C13B5-8B75-4CB8-BA5E-9CAC0747196D}" vid="{617487EE-AB70-4C55-8A81-E6744CC4A2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5EDE3176-A15D-46A3-BDDB-64A0D7363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BF691C-888B-4061-8A6F-D5CE84A0254B}">
  <ds:schemaRefs>
    <ds:schemaRef ds:uri="http://schemas.microsoft.com/sharepoint/v3/contenttype/forms"/>
  </ds:schemaRefs>
</ds:datastoreItem>
</file>

<file path=customXml/itemProps3.xml><?xml version="1.0" encoding="utf-8"?>
<ds:datastoreItem xmlns:ds="http://schemas.openxmlformats.org/officeDocument/2006/customXml" ds:itemID="{49168DCE-134F-4610-A6AA-88CEBE8D71D2}">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{DC973E67-A176-4098-AC27-B9EA872674E0}tf67328976_win32</Template>
  <TotalTime>20166</TotalTime>
  <Words>1345</Words>
  <Application>Microsoft Office PowerPoint</Application>
  <PresentationFormat>Widescreen</PresentationFormat>
  <Paragraphs>131</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Tenorite</vt:lpstr>
      <vt:lpstr>Custom</vt:lpstr>
      <vt:lpstr>Nutrition wellness while managing disability  Julia Laakso Ms, rd, ld registered dietitian</vt:lpstr>
      <vt:lpstr>agenda</vt:lpstr>
      <vt:lpstr>Meeting nutritional needs</vt:lpstr>
      <vt:lpstr>Nutrition and symptom management</vt:lpstr>
      <vt:lpstr>Nutrition and symptom management</vt:lpstr>
      <vt:lpstr>Nutrition and symptom management</vt:lpstr>
      <vt:lpstr>Tools to help consume nutrient-dense food</vt:lpstr>
      <vt:lpstr>Barriers to meeting nutritional needs</vt:lpstr>
      <vt:lpstr>Nutrient and medication interactions</vt:lpstr>
      <vt:lpstr>villainization in the wellness industry</vt:lpstr>
      <vt:lpstr>What is wellness?</vt:lpstr>
      <vt:lpstr>THANK YOU</vt:lpstr>
    </vt:vector>
  </TitlesOfParts>
  <Company>DaVita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Julia Laakso</dc:creator>
  <cp:lastModifiedBy>Michelle Sayles</cp:lastModifiedBy>
  <cp:revision>11</cp:revision>
  <dcterms:created xsi:type="dcterms:W3CDTF">2024-11-01T15:19:16Z</dcterms:created>
  <dcterms:modified xsi:type="dcterms:W3CDTF">2024-11-21T19:39:38Z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82eccffe-a5a0-4735-a3a0-dfafb6c0b7e7_Enabled">
    <vt:lpwstr>true</vt:lpwstr>
  </property>
  <property fmtid="{D5CDD505-2E9C-101B-9397-08002B2CF9AE}" pid="5" name="MSIP_Label_82eccffe-a5a0-4735-a3a0-dfafb6c0b7e7_SetDate">
    <vt:lpwstr>2024-11-18T21:18:12Z</vt:lpwstr>
  </property>
  <property fmtid="{D5CDD505-2E9C-101B-9397-08002B2CF9AE}" pid="6" name="MSIP_Label_82eccffe-a5a0-4735-a3a0-dfafb6c0b7e7_Method">
    <vt:lpwstr>Standard</vt:lpwstr>
  </property>
  <property fmtid="{D5CDD505-2E9C-101B-9397-08002B2CF9AE}" pid="7" name="MSIP_Label_82eccffe-a5a0-4735-a3a0-dfafb6c0b7e7_Name">
    <vt:lpwstr>DaVita Confidential</vt:lpwstr>
  </property>
  <property fmtid="{D5CDD505-2E9C-101B-9397-08002B2CF9AE}" pid="8" name="MSIP_Label_82eccffe-a5a0-4735-a3a0-dfafb6c0b7e7_SiteId">
    <vt:lpwstr>d0746369-7df7-4138-87d2-a9b75386157f</vt:lpwstr>
  </property>
  <property fmtid="{D5CDD505-2E9C-101B-9397-08002B2CF9AE}" pid="9" name="MSIP_Label_82eccffe-a5a0-4735-a3a0-dfafb6c0b7e7_ActionId">
    <vt:lpwstr>66180e8c-ed33-4859-b455-c7f3629f5c16</vt:lpwstr>
  </property>
  <property fmtid="{D5CDD505-2E9C-101B-9397-08002B2CF9AE}" pid="10" name="MSIP_Label_82eccffe-a5a0-4735-a3a0-dfafb6c0b7e7_ContentBits">
    <vt:lpwstr>0</vt:lpwstr>
  </property>
</Properties>
</file>